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57"/>
  </p:notesMasterIdLst>
  <p:handoutMasterIdLst>
    <p:handoutMasterId r:id="rId58"/>
  </p:handoutMasterIdLst>
  <p:sldIdLst>
    <p:sldId id="378" r:id="rId2"/>
    <p:sldId id="381" r:id="rId3"/>
    <p:sldId id="461" r:id="rId4"/>
    <p:sldId id="290" r:id="rId5"/>
    <p:sldId id="460" r:id="rId6"/>
    <p:sldId id="409" r:id="rId7"/>
    <p:sldId id="414" r:id="rId8"/>
    <p:sldId id="440" r:id="rId9"/>
    <p:sldId id="441" r:id="rId10"/>
    <p:sldId id="377" r:id="rId11"/>
    <p:sldId id="449" r:id="rId12"/>
    <p:sldId id="450" r:id="rId13"/>
    <p:sldId id="453" r:id="rId14"/>
    <p:sldId id="457" r:id="rId15"/>
    <p:sldId id="451" r:id="rId16"/>
    <p:sldId id="456" r:id="rId17"/>
    <p:sldId id="447" r:id="rId18"/>
    <p:sldId id="448" r:id="rId19"/>
    <p:sldId id="386" r:id="rId20"/>
    <p:sldId id="442" r:id="rId21"/>
    <p:sldId id="319" r:id="rId22"/>
    <p:sldId id="382" r:id="rId23"/>
    <p:sldId id="383" r:id="rId24"/>
    <p:sldId id="380" r:id="rId25"/>
    <p:sldId id="388" r:id="rId26"/>
    <p:sldId id="389" r:id="rId27"/>
    <p:sldId id="385" r:id="rId28"/>
    <p:sldId id="384" r:id="rId29"/>
    <p:sldId id="405" r:id="rId30"/>
    <p:sldId id="406" r:id="rId31"/>
    <p:sldId id="394" r:id="rId32"/>
    <p:sldId id="397" r:id="rId33"/>
    <p:sldId id="443" r:id="rId34"/>
    <p:sldId id="392" r:id="rId35"/>
    <p:sldId id="393" r:id="rId36"/>
    <p:sldId id="400" r:id="rId37"/>
    <p:sldId id="401" r:id="rId38"/>
    <p:sldId id="395" r:id="rId39"/>
    <p:sldId id="458" r:id="rId40"/>
    <p:sldId id="299" r:id="rId41"/>
    <p:sldId id="387" r:id="rId42"/>
    <p:sldId id="297" r:id="rId43"/>
    <p:sldId id="298" r:id="rId44"/>
    <p:sldId id="396" r:id="rId45"/>
    <p:sldId id="398" r:id="rId46"/>
    <p:sldId id="391" r:id="rId47"/>
    <p:sldId id="390" r:id="rId48"/>
    <p:sldId id="402" r:id="rId49"/>
    <p:sldId id="404" r:id="rId50"/>
    <p:sldId id="459" r:id="rId51"/>
    <p:sldId id="403" r:id="rId52"/>
    <p:sldId id="308" r:id="rId53"/>
    <p:sldId id="327" r:id="rId54"/>
    <p:sldId id="415" r:id="rId55"/>
    <p:sldId id="411" r:id="rId56"/>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023F65A-351D-C162-5CDF-645A0EBFAF6F}" name="小口 菜美子" initials="小菜" userId="S::oguchi@alfasado.jp::ff158d36-9ee8-48f5-902e-e4dad3ef1d8e" providerId="AD"/>
  <p188:author id="{5CFD5C8E-5353-739C-5EBA-E78FED507B8E}" name="佐藤 ちよ" initials="佐藤" userId="S::csato@alfasado.jp::6452a4c5-97fa-4405-9ad4-bd043c46ea0c" providerId="AD"/>
  <p188:author id="{02EB1ECF-6FD7-AFED-2654-001B54A666EE}" name="渡邊 慎吾" initials="渡慎" userId="S::watanabe@alfasado.jp::6e2ed36a-8dfc-4086-a330-47d21e49337d" providerId="AD"/>
  <p188:author id="{14372CD6-761C-F3A9-7A04-11ED554512AA}" name="慎吾" initials="慎吾" userId="慎吾"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FFE164"/>
    <a:srgbClr val="ED7D31"/>
    <a:srgbClr val="971214"/>
    <a:srgbClr val="971314"/>
    <a:srgbClr val="FF4500"/>
    <a:srgbClr val="FFBE00"/>
    <a:srgbClr val="FFED9F"/>
    <a:srgbClr val="FFBE01"/>
    <a:srgbClr val="C7CF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AE73F4-1374-9F40-8A94-B3134C785F38}" v="12" dt="2022-06-14T08:15:28.92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67"/>
    <p:restoredTop sz="94694"/>
  </p:normalViewPr>
  <p:slideViewPr>
    <p:cSldViewPr snapToGrid="0" snapToObjects="1">
      <p:cViewPr varScale="1">
        <p:scale>
          <a:sx n="117" d="100"/>
          <a:sy n="117" d="100"/>
        </p:scale>
        <p:origin x="1536"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D43F9A07-DD86-1C40-83C1-A89CD9A3219C}"/>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A6F6C287-713D-CD49-8FB2-7E0690F69AD1}"/>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144A1E75-24B0-D747-A1FB-C2F26182AA8E}" type="datetimeFigureOut">
              <a:rPr kumimoji="1" lang="ja-JP" altLang="en-US" smtClean="0"/>
              <a:t>2022/6/14</a:t>
            </a:fld>
            <a:endParaRPr kumimoji="1" lang="ja-JP" altLang="en-US"/>
          </a:p>
        </p:txBody>
      </p:sp>
      <p:sp>
        <p:nvSpPr>
          <p:cNvPr id="4" name="フッター プレースホルダー 3">
            <a:extLst>
              <a:ext uri="{FF2B5EF4-FFF2-40B4-BE49-F238E27FC236}">
                <a16:creationId xmlns:a16="http://schemas.microsoft.com/office/drawing/2014/main" id="{B26AFC20-B41F-5245-B389-77AC5A759953}"/>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36362C0-7572-484E-8A0D-F9BDD0D3EE23}"/>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E0E384D8-03CA-C643-B3FF-F09AC205A678}" type="slidenum">
              <a:rPr kumimoji="1" lang="ja-JP" altLang="en-US" smtClean="0"/>
              <a:t>‹#›</a:t>
            </a:fld>
            <a:endParaRPr kumimoji="1" lang="ja-JP" altLang="en-US"/>
          </a:p>
        </p:txBody>
      </p:sp>
    </p:spTree>
    <p:extLst>
      <p:ext uri="{BB962C8B-B14F-4D97-AF65-F5344CB8AC3E}">
        <p14:creationId xmlns:p14="http://schemas.microsoft.com/office/powerpoint/2010/main" val="399517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b="0" i="0">
                <a:latin typeface="Meiryo Regular"/>
              </a:defRPr>
            </a:lvl1pPr>
          </a:lstStyle>
          <a:p>
            <a:endParaRPr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b="0" i="0">
                <a:latin typeface="Meiryo Regular"/>
              </a:defRPr>
            </a:lvl1pPr>
          </a:lstStyle>
          <a:p>
            <a:fld id="{C1BA4BEE-3775-43B6-B200-1F7B0BF497A2}" type="datetimeFigureOut">
              <a:rPr lang="ja-JP" altLang="en-US" smtClean="0"/>
              <a:pPr/>
              <a:t>2022/6/14</a:t>
            </a:fld>
            <a:endParaRPr lang="ja-JP" altLang="en-US"/>
          </a:p>
        </p:txBody>
      </p:sp>
      <p:sp>
        <p:nvSpPr>
          <p:cNvPr id="4" name="スライド イメージ プレースホルダー 3"/>
          <p:cNvSpPr>
            <a:spLocks noGrp="1" noRot="1" noChangeAspect="1"/>
          </p:cNvSpPr>
          <p:nvPr>
            <p:ph type="sldImg" idx="2"/>
          </p:nvPr>
        </p:nvSpPr>
        <p:spPr>
          <a:xfrm>
            <a:off x="963613" y="1233488"/>
            <a:ext cx="48085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b="0" i="0">
                <a:latin typeface="Meiryo Regular"/>
              </a:defRPr>
            </a:lvl1pPr>
          </a:lstStyle>
          <a:p>
            <a:endParaRPr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b="0" i="0">
                <a:latin typeface="Meiryo Regular"/>
              </a:defRPr>
            </a:lvl1pPr>
          </a:lstStyle>
          <a:p>
            <a:fld id="{95A54948-648B-4AC2-BFCE-A27E5B388A6F}" type="slidenum">
              <a:rPr lang="ja-JP" altLang="en-US" smtClean="0"/>
              <a:pPr/>
              <a:t>‹#›</a:t>
            </a:fld>
            <a:endParaRPr lang="ja-JP" altLang="en-US"/>
          </a:p>
        </p:txBody>
      </p:sp>
    </p:spTree>
    <p:extLst>
      <p:ext uri="{BB962C8B-B14F-4D97-AF65-F5344CB8AC3E}">
        <p14:creationId xmlns:p14="http://schemas.microsoft.com/office/powerpoint/2010/main" val="391640225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Regular"/>
        <a:ea typeface="+mn-ea"/>
        <a:cs typeface="+mn-cs"/>
      </a:defRPr>
    </a:lvl1pPr>
    <a:lvl2pPr marL="457200" algn="l" defTabSz="914400" rtl="0" eaLnBrk="1" latinLnBrk="0" hangingPunct="1">
      <a:defRPr kumimoji="1" sz="1200" b="0" i="0" kern="1200">
        <a:solidFill>
          <a:schemeClr val="tx1"/>
        </a:solidFill>
        <a:latin typeface="Meiryo Regular"/>
        <a:ea typeface="+mn-ea"/>
        <a:cs typeface="+mn-cs"/>
      </a:defRPr>
    </a:lvl2pPr>
    <a:lvl3pPr marL="914400" algn="l" defTabSz="914400" rtl="0" eaLnBrk="1" latinLnBrk="0" hangingPunct="1">
      <a:defRPr kumimoji="1" sz="1200" b="0" i="0" kern="1200">
        <a:solidFill>
          <a:schemeClr val="tx1"/>
        </a:solidFill>
        <a:latin typeface="Meiryo Regular"/>
        <a:ea typeface="+mn-ea"/>
        <a:cs typeface="+mn-cs"/>
      </a:defRPr>
    </a:lvl3pPr>
    <a:lvl4pPr marL="1371600" algn="l" defTabSz="914400" rtl="0" eaLnBrk="1" latinLnBrk="0" hangingPunct="1">
      <a:defRPr kumimoji="1" sz="1200" b="0" i="0" kern="1200">
        <a:solidFill>
          <a:schemeClr val="tx1"/>
        </a:solidFill>
        <a:latin typeface="Meiryo Regular"/>
        <a:ea typeface="+mn-ea"/>
        <a:cs typeface="+mn-cs"/>
      </a:defRPr>
    </a:lvl4pPr>
    <a:lvl5pPr marL="1828800" algn="l" defTabSz="914400" rtl="0" eaLnBrk="1" latinLnBrk="0" hangingPunct="1">
      <a:defRPr kumimoji="1" sz="1200" b="0" i="0" kern="1200">
        <a:solidFill>
          <a:schemeClr val="tx1"/>
        </a:solidFill>
        <a:latin typeface="Meiryo Regular"/>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0</a:t>
            </a:fld>
            <a:endParaRPr kumimoji="1" lang="ja-JP" altLang="en-US"/>
          </a:p>
        </p:txBody>
      </p:sp>
    </p:spTree>
    <p:extLst>
      <p:ext uri="{BB962C8B-B14F-4D97-AF65-F5344CB8AC3E}">
        <p14:creationId xmlns:p14="http://schemas.microsoft.com/office/powerpoint/2010/main" val="3032961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9</a:t>
            </a:fld>
            <a:endParaRPr kumimoji="1" lang="ja-JP" altLang="en-US"/>
          </a:p>
        </p:txBody>
      </p:sp>
    </p:spTree>
    <p:extLst>
      <p:ext uri="{BB962C8B-B14F-4D97-AF65-F5344CB8AC3E}">
        <p14:creationId xmlns:p14="http://schemas.microsoft.com/office/powerpoint/2010/main" val="522720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10</a:t>
            </a:fld>
            <a:endParaRPr kumimoji="1" lang="ja-JP" altLang="en-US"/>
          </a:p>
        </p:txBody>
      </p:sp>
    </p:spTree>
    <p:extLst>
      <p:ext uri="{BB962C8B-B14F-4D97-AF65-F5344CB8AC3E}">
        <p14:creationId xmlns:p14="http://schemas.microsoft.com/office/powerpoint/2010/main" val="303204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11</a:t>
            </a:fld>
            <a:endParaRPr kumimoji="1" lang="ja-JP" altLang="en-US"/>
          </a:p>
        </p:txBody>
      </p:sp>
    </p:spTree>
    <p:extLst>
      <p:ext uri="{BB962C8B-B14F-4D97-AF65-F5344CB8AC3E}">
        <p14:creationId xmlns:p14="http://schemas.microsoft.com/office/powerpoint/2010/main" val="2018352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12</a:t>
            </a:fld>
            <a:endParaRPr kumimoji="1" lang="ja-JP" altLang="en-US"/>
          </a:p>
        </p:txBody>
      </p:sp>
    </p:spTree>
    <p:extLst>
      <p:ext uri="{BB962C8B-B14F-4D97-AF65-F5344CB8AC3E}">
        <p14:creationId xmlns:p14="http://schemas.microsoft.com/office/powerpoint/2010/main" val="1867946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13</a:t>
            </a:fld>
            <a:endParaRPr kumimoji="1" lang="ja-JP" altLang="en-US"/>
          </a:p>
        </p:txBody>
      </p:sp>
    </p:spTree>
    <p:extLst>
      <p:ext uri="{BB962C8B-B14F-4D97-AF65-F5344CB8AC3E}">
        <p14:creationId xmlns:p14="http://schemas.microsoft.com/office/powerpoint/2010/main" val="2852057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14</a:t>
            </a:fld>
            <a:endParaRPr kumimoji="1" lang="ja-JP" altLang="en-US"/>
          </a:p>
        </p:txBody>
      </p:sp>
    </p:spTree>
    <p:extLst>
      <p:ext uri="{BB962C8B-B14F-4D97-AF65-F5344CB8AC3E}">
        <p14:creationId xmlns:p14="http://schemas.microsoft.com/office/powerpoint/2010/main" val="1099170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15</a:t>
            </a:fld>
            <a:endParaRPr kumimoji="1" lang="ja-JP" altLang="en-US"/>
          </a:p>
        </p:txBody>
      </p:sp>
    </p:spTree>
    <p:extLst>
      <p:ext uri="{BB962C8B-B14F-4D97-AF65-F5344CB8AC3E}">
        <p14:creationId xmlns:p14="http://schemas.microsoft.com/office/powerpoint/2010/main" val="3860957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16</a:t>
            </a:fld>
            <a:endParaRPr kumimoji="1" lang="ja-JP" altLang="en-US"/>
          </a:p>
        </p:txBody>
      </p:sp>
    </p:spTree>
    <p:extLst>
      <p:ext uri="{BB962C8B-B14F-4D97-AF65-F5344CB8AC3E}">
        <p14:creationId xmlns:p14="http://schemas.microsoft.com/office/powerpoint/2010/main" val="2092736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17</a:t>
            </a:fld>
            <a:endParaRPr kumimoji="1" lang="ja-JP" altLang="en-US"/>
          </a:p>
        </p:txBody>
      </p:sp>
    </p:spTree>
    <p:extLst>
      <p:ext uri="{BB962C8B-B14F-4D97-AF65-F5344CB8AC3E}">
        <p14:creationId xmlns:p14="http://schemas.microsoft.com/office/powerpoint/2010/main" val="3213013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18</a:t>
            </a:fld>
            <a:endParaRPr kumimoji="1" lang="ja-JP" altLang="en-US"/>
          </a:p>
        </p:txBody>
      </p:sp>
    </p:spTree>
    <p:extLst>
      <p:ext uri="{BB962C8B-B14F-4D97-AF65-F5344CB8AC3E}">
        <p14:creationId xmlns:p14="http://schemas.microsoft.com/office/powerpoint/2010/main" val="1611535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a:t>
            </a:fld>
            <a:endParaRPr kumimoji="1" lang="ja-JP" altLang="en-US"/>
          </a:p>
        </p:txBody>
      </p:sp>
    </p:spTree>
    <p:extLst>
      <p:ext uri="{BB962C8B-B14F-4D97-AF65-F5344CB8AC3E}">
        <p14:creationId xmlns:p14="http://schemas.microsoft.com/office/powerpoint/2010/main" val="19810338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19</a:t>
            </a:fld>
            <a:endParaRPr kumimoji="1" lang="ja-JP" altLang="en-US"/>
          </a:p>
        </p:txBody>
      </p:sp>
    </p:spTree>
    <p:extLst>
      <p:ext uri="{BB962C8B-B14F-4D97-AF65-F5344CB8AC3E}">
        <p14:creationId xmlns:p14="http://schemas.microsoft.com/office/powerpoint/2010/main" val="7524619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20</a:t>
            </a:fld>
            <a:endParaRPr kumimoji="1" lang="ja-JP" altLang="en-US"/>
          </a:p>
        </p:txBody>
      </p:sp>
    </p:spTree>
    <p:extLst>
      <p:ext uri="{BB962C8B-B14F-4D97-AF65-F5344CB8AC3E}">
        <p14:creationId xmlns:p14="http://schemas.microsoft.com/office/powerpoint/2010/main" val="4348040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21</a:t>
            </a:fld>
            <a:endParaRPr kumimoji="1" lang="ja-JP" altLang="en-US"/>
          </a:p>
        </p:txBody>
      </p:sp>
    </p:spTree>
    <p:extLst>
      <p:ext uri="{BB962C8B-B14F-4D97-AF65-F5344CB8AC3E}">
        <p14:creationId xmlns:p14="http://schemas.microsoft.com/office/powerpoint/2010/main" val="14623189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22</a:t>
            </a:fld>
            <a:endParaRPr kumimoji="1" lang="ja-JP" altLang="en-US"/>
          </a:p>
        </p:txBody>
      </p:sp>
    </p:spTree>
    <p:extLst>
      <p:ext uri="{BB962C8B-B14F-4D97-AF65-F5344CB8AC3E}">
        <p14:creationId xmlns:p14="http://schemas.microsoft.com/office/powerpoint/2010/main" val="1761750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23</a:t>
            </a:fld>
            <a:endParaRPr kumimoji="1" lang="ja-JP" altLang="en-US"/>
          </a:p>
        </p:txBody>
      </p:sp>
    </p:spTree>
    <p:extLst>
      <p:ext uri="{BB962C8B-B14F-4D97-AF65-F5344CB8AC3E}">
        <p14:creationId xmlns:p14="http://schemas.microsoft.com/office/powerpoint/2010/main" val="6659500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24</a:t>
            </a:fld>
            <a:endParaRPr kumimoji="1" lang="ja-JP" altLang="en-US"/>
          </a:p>
        </p:txBody>
      </p:sp>
    </p:spTree>
    <p:extLst>
      <p:ext uri="{BB962C8B-B14F-4D97-AF65-F5344CB8AC3E}">
        <p14:creationId xmlns:p14="http://schemas.microsoft.com/office/powerpoint/2010/main" val="41594089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25</a:t>
            </a:fld>
            <a:endParaRPr kumimoji="1" lang="ja-JP" altLang="en-US"/>
          </a:p>
        </p:txBody>
      </p:sp>
    </p:spTree>
    <p:extLst>
      <p:ext uri="{BB962C8B-B14F-4D97-AF65-F5344CB8AC3E}">
        <p14:creationId xmlns:p14="http://schemas.microsoft.com/office/powerpoint/2010/main" val="8043823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26</a:t>
            </a:fld>
            <a:endParaRPr kumimoji="1" lang="ja-JP" altLang="en-US"/>
          </a:p>
        </p:txBody>
      </p:sp>
    </p:spTree>
    <p:extLst>
      <p:ext uri="{BB962C8B-B14F-4D97-AF65-F5344CB8AC3E}">
        <p14:creationId xmlns:p14="http://schemas.microsoft.com/office/powerpoint/2010/main" val="25486019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27</a:t>
            </a:fld>
            <a:endParaRPr kumimoji="1" lang="ja-JP" altLang="en-US"/>
          </a:p>
        </p:txBody>
      </p:sp>
    </p:spTree>
    <p:extLst>
      <p:ext uri="{BB962C8B-B14F-4D97-AF65-F5344CB8AC3E}">
        <p14:creationId xmlns:p14="http://schemas.microsoft.com/office/powerpoint/2010/main" val="30865606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28</a:t>
            </a:fld>
            <a:endParaRPr kumimoji="1" lang="ja-JP" altLang="en-US"/>
          </a:p>
        </p:txBody>
      </p:sp>
    </p:spTree>
    <p:extLst>
      <p:ext uri="{BB962C8B-B14F-4D97-AF65-F5344CB8AC3E}">
        <p14:creationId xmlns:p14="http://schemas.microsoft.com/office/powerpoint/2010/main" val="3776953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a:t>
            </a:fld>
            <a:endParaRPr kumimoji="1" lang="ja-JP" altLang="en-US"/>
          </a:p>
        </p:txBody>
      </p:sp>
    </p:spTree>
    <p:extLst>
      <p:ext uri="{BB962C8B-B14F-4D97-AF65-F5344CB8AC3E}">
        <p14:creationId xmlns:p14="http://schemas.microsoft.com/office/powerpoint/2010/main" val="742211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29</a:t>
            </a:fld>
            <a:endParaRPr kumimoji="1" lang="ja-JP" altLang="en-US"/>
          </a:p>
        </p:txBody>
      </p:sp>
    </p:spTree>
    <p:extLst>
      <p:ext uri="{BB962C8B-B14F-4D97-AF65-F5344CB8AC3E}">
        <p14:creationId xmlns:p14="http://schemas.microsoft.com/office/powerpoint/2010/main" val="11538568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30</a:t>
            </a:fld>
            <a:endParaRPr kumimoji="1" lang="ja-JP" altLang="en-US"/>
          </a:p>
        </p:txBody>
      </p:sp>
    </p:spTree>
    <p:extLst>
      <p:ext uri="{BB962C8B-B14F-4D97-AF65-F5344CB8AC3E}">
        <p14:creationId xmlns:p14="http://schemas.microsoft.com/office/powerpoint/2010/main" val="40589763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31</a:t>
            </a:fld>
            <a:endParaRPr kumimoji="1" lang="ja-JP" altLang="en-US"/>
          </a:p>
        </p:txBody>
      </p:sp>
    </p:spTree>
    <p:extLst>
      <p:ext uri="{BB962C8B-B14F-4D97-AF65-F5344CB8AC3E}">
        <p14:creationId xmlns:p14="http://schemas.microsoft.com/office/powerpoint/2010/main" val="13817717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32</a:t>
            </a:fld>
            <a:endParaRPr kumimoji="1" lang="ja-JP" altLang="en-US"/>
          </a:p>
        </p:txBody>
      </p:sp>
    </p:spTree>
    <p:extLst>
      <p:ext uri="{BB962C8B-B14F-4D97-AF65-F5344CB8AC3E}">
        <p14:creationId xmlns:p14="http://schemas.microsoft.com/office/powerpoint/2010/main" val="22926720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33</a:t>
            </a:fld>
            <a:endParaRPr kumimoji="1" lang="ja-JP" altLang="en-US"/>
          </a:p>
        </p:txBody>
      </p:sp>
    </p:spTree>
    <p:extLst>
      <p:ext uri="{BB962C8B-B14F-4D97-AF65-F5344CB8AC3E}">
        <p14:creationId xmlns:p14="http://schemas.microsoft.com/office/powerpoint/2010/main" val="2242952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34</a:t>
            </a:fld>
            <a:endParaRPr kumimoji="1" lang="ja-JP" altLang="en-US"/>
          </a:p>
        </p:txBody>
      </p:sp>
    </p:spTree>
    <p:extLst>
      <p:ext uri="{BB962C8B-B14F-4D97-AF65-F5344CB8AC3E}">
        <p14:creationId xmlns:p14="http://schemas.microsoft.com/office/powerpoint/2010/main" val="3065817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35</a:t>
            </a:fld>
            <a:endParaRPr kumimoji="1" lang="ja-JP" altLang="en-US"/>
          </a:p>
        </p:txBody>
      </p:sp>
    </p:spTree>
    <p:extLst>
      <p:ext uri="{BB962C8B-B14F-4D97-AF65-F5344CB8AC3E}">
        <p14:creationId xmlns:p14="http://schemas.microsoft.com/office/powerpoint/2010/main" val="4445179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36</a:t>
            </a:fld>
            <a:endParaRPr kumimoji="1" lang="ja-JP" altLang="en-US"/>
          </a:p>
        </p:txBody>
      </p:sp>
    </p:spTree>
    <p:extLst>
      <p:ext uri="{BB962C8B-B14F-4D97-AF65-F5344CB8AC3E}">
        <p14:creationId xmlns:p14="http://schemas.microsoft.com/office/powerpoint/2010/main" val="13923423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37</a:t>
            </a:fld>
            <a:endParaRPr kumimoji="1" lang="ja-JP" altLang="en-US"/>
          </a:p>
        </p:txBody>
      </p:sp>
    </p:spTree>
    <p:extLst>
      <p:ext uri="{BB962C8B-B14F-4D97-AF65-F5344CB8AC3E}">
        <p14:creationId xmlns:p14="http://schemas.microsoft.com/office/powerpoint/2010/main" val="15065248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38</a:t>
            </a:fld>
            <a:endParaRPr kumimoji="1" lang="ja-JP" altLang="en-US"/>
          </a:p>
        </p:txBody>
      </p:sp>
    </p:spTree>
    <p:extLst>
      <p:ext uri="{BB962C8B-B14F-4D97-AF65-F5344CB8AC3E}">
        <p14:creationId xmlns:p14="http://schemas.microsoft.com/office/powerpoint/2010/main" val="2153713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a:t>
            </a:fld>
            <a:endParaRPr kumimoji="1" lang="ja-JP" altLang="en-US"/>
          </a:p>
        </p:txBody>
      </p:sp>
    </p:spTree>
    <p:extLst>
      <p:ext uri="{BB962C8B-B14F-4D97-AF65-F5344CB8AC3E}">
        <p14:creationId xmlns:p14="http://schemas.microsoft.com/office/powerpoint/2010/main" val="17800614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39</a:t>
            </a:fld>
            <a:endParaRPr kumimoji="1" lang="ja-JP" altLang="en-US"/>
          </a:p>
        </p:txBody>
      </p:sp>
    </p:spTree>
    <p:extLst>
      <p:ext uri="{BB962C8B-B14F-4D97-AF65-F5344CB8AC3E}">
        <p14:creationId xmlns:p14="http://schemas.microsoft.com/office/powerpoint/2010/main" val="7793028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40</a:t>
            </a:fld>
            <a:endParaRPr kumimoji="1" lang="ja-JP" altLang="en-US"/>
          </a:p>
        </p:txBody>
      </p:sp>
    </p:spTree>
    <p:extLst>
      <p:ext uri="{BB962C8B-B14F-4D97-AF65-F5344CB8AC3E}">
        <p14:creationId xmlns:p14="http://schemas.microsoft.com/office/powerpoint/2010/main" val="27572907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41</a:t>
            </a:fld>
            <a:endParaRPr kumimoji="1" lang="ja-JP" altLang="en-US"/>
          </a:p>
        </p:txBody>
      </p:sp>
    </p:spTree>
    <p:extLst>
      <p:ext uri="{BB962C8B-B14F-4D97-AF65-F5344CB8AC3E}">
        <p14:creationId xmlns:p14="http://schemas.microsoft.com/office/powerpoint/2010/main" val="17572840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42</a:t>
            </a:fld>
            <a:endParaRPr kumimoji="1" lang="ja-JP" altLang="en-US"/>
          </a:p>
        </p:txBody>
      </p:sp>
    </p:spTree>
    <p:extLst>
      <p:ext uri="{BB962C8B-B14F-4D97-AF65-F5344CB8AC3E}">
        <p14:creationId xmlns:p14="http://schemas.microsoft.com/office/powerpoint/2010/main" val="21366869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43</a:t>
            </a:fld>
            <a:endParaRPr kumimoji="1" lang="ja-JP" altLang="en-US"/>
          </a:p>
        </p:txBody>
      </p:sp>
    </p:spTree>
    <p:extLst>
      <p:ext uri="{BB962C8B-B14F-4D97-AF65-F5344CB8AC3E}">
        <p14:creationId xmlns:p14="http://schemas.microsoft.com/office/powerpoint/2010/main" val="14216539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44</a:t>
            </a:fld>
            <a:endParaRPr kumimoji="1" lang="ja-JP" altLang="en-US"/>
          </a:p>
        </p:txBody>
      </p:sp>
    </p:spTree>
    <p:extLst>
      <p:ext uri="{BB962C8B-B14F-4D97-AF65-F5344CB8AC3E}">
        <p14:creationId xmlns:p14="http://schemas.microsoft.com/office/powerpoint/2010/main" val="3769240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45</a:t>
            </a:fld>
            <a:endParaRPr kumimoji="1" lang="ja-JP" altLang="en-US"/>
          </a:p>
        </p:txBody>
      </p:sp>
    </p:spTree>
    <p:extLst>
      <p:ext uri="{BB962C8B-B14F-4D97-AF65-F5344CB8AC3E}">
        <p14:creationId xmlns:p14="http://schemas.microsoft.com/office/powerpoint/2010/main" val="40705463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46</a:t>
            </a:fld>
            <a:endParaRPr kumimoji="1" lang="ja-JP" altLang="en-US"/>
          </a:p>
        </p:txBody>
      </p:sp>
    </p:spTree>
    <p:extLst>
      <p:ext uri="{BB962C8B-B14F-4D97-AF65-F5344CB8AC3E}">
        <p14:creationId xmlns:p14="http://schemas.microsoft.com/office/powerpoint/2010/main" val="5167056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47</a:t>
            </a:fld>
            <a:endParaRPr kumimoji="1" lang="ja-JP" altLang="en-US"/>
          </a:p>
        </p:txBody>
      </p:sp>
    </p:spTree>
    <p:extLst>
      <p:ext uri="{BB962C8B-B14F-4D97-AF65-F5344CB8AC3E}">
        <p14:creationId xmlns:p14="http://schemas.microsoft.com/office/powerpoint/2010/main" val="372796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48</a:t>
            </a:fld>
            <a:endParaRPr kumimoji="1" lang="ja-JP" altLang="en-US"/>
          </a:p>
        </p:txBody>
      </p:sp>
    </p:spTree>
    <p:extLst>
      <p:ext uri="{BB962C8B-B14F-4D97-AF65-F5344CB8AC3E}">
        <p14:creationId xmlns:p14="http://schemas.microsoft.com/office/powerpoint/2010/main" val="1797925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a:t>
            </a:fld>
            <a:endParaRPr kumimoji="1" lang="ja-JP" altLang="en-US"/>
          </a:p>
        </p:txBody>
      </p:sp>
    </p:spTree>
    <p:extLst>
      <p:ext uri="{BB962C8B-B14F-4D97-AF65-F5344CB8AC3E}">
        <p14:creationId xmlns:p14="http://schemas.microsoft.com/office/powerpoint/2010/main" val="14431238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49</a:t>
            </a:fld>
            <a:endParaRPr kumimoji="1" lang="ja-JP" altLang="en-US"/>
          </a:p>
        </p:txBody>
      </p:sp>
    </p:spTree>
    <p:extLst>
      <p:ext uri="{BB962C8B-B14F-4D97-AF65-F5344CB8AC3E}">
        <p14:creationId xmlns:p14="http://schemas.microsoft.com/office/powerpoint/2010/main" val="39518945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50</a:t>
            </a:fld>
            <a:endParaRPr kumimoji="1" lang="ja-JP" altLang="en-US"/>
          </a:p>
        </p:txBody>
      </p:sp>
    </p:spTree>
    <p:extLst>
      <p:ext uri="{BB962C8B-B14F-4D97-AF65-F5344CB8AC3E}">
        <p14:creationId xmlns:p14="http://schemas.microsoft.com/office/powerpoint/2010/main" val="22780762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51</a:t>
            </a:fld>
            <a:endParaRPr kumimoji="1" lang="ja-JP" altLang="en-US"/>
          </a:p>
        </p:txBody>
      </p:sp>
    </p:spTree>
    <p:extLst>
      <p:ext uri="{BB962C8B-B14F-4D97-AF65-F5344CB8AC3E}">
        <p14:creationId xmlns:p14="http://schemas.microsoft.com/office/powerpoint/2010/main" val="16958102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52</a:t>
            </a:fld>
            <a:endParaRPr kumimoji="1" lang="ja-JP" altLang="en-US"/>
          </a:p>
        </p:txBody>
      </p:sp>
    </p:spTree>
    <p:extLst>
      <p:ext uri="{BB962C8B-B14F-4D97-AF65-F5344CB8AC3E}">
        <p14:creationId xmlns:p14="http://schemas.microsoft.com/office/powerpoint/2010/main" val="39550749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53</a:t>
            </a:fld>
            <a:endParaRPr kumimoji="1" lang="ja-JP" altLang="en-US"/>
          </a:p>
        </p:txBody>
      </p:sp>
    </p:spTree>
    <p:extLst>
      <p:ext uri="{BB962C8B-B14F-4D97-AF65-F5344CB8AC3E}">
        <p14:creationId xmlns:p14="http://schemas.microsoft.com/office/powerpoint/2010/main" val="12461974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54</a:t>
            </a:fld>
            <a:endParaRPr kumimoji="1" lang="ja-JP" altLang="en-US"/>
          </a:p>
        </p:txBody>
      </p:sp>
    </p:spTree>
    <p:extLst>
      <p:ext uri="{BB962C8B-B14F-4D97-AF65-F5344CB8AC3E}">
        <p14:creationId xmlns:p14="http://schemas.microsoft.com/office/powerpoint/2010/main" val="2381793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5</a:t>
            </a:fld>
            <a:endParaRPr kumimoji="1" lang="ja-JP" altLang="en-US"/>
          </a:p>
        </p:txBody>
      </p:sp>
    </p:spTree>
    <p:extLst>
      <p:ext uri="{BB962C8B-B14F-4D97-AF65-F5344CB8AC3E}">
        <p14:creationId xmlns:p14="http://schemas.microsoft.com/office/powerpoint/2010/main" val="51413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6</a:t>
            </a:fld>
            <a:endParaRPr kumimoji="1" lang="ja-JP" altLang="en-US"/>
          </a:p>
        </p:txBody>
      </p:sp>
    </p:spTree>
    <p:extLst>
      <p:ext uri="{BB962C8B-B14F-4D97-AF65-F5344CB8AC3E}">
        <p14:creationId xmlns:p14="http://schemas.microsoft.com/office/powerpoint/2010/main" val="2895795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7</a:t>
            </a:fld>
            <a:endParaRPr kumimoji="1" lang="ja-JP" altLang="en-US"/>
          </a:p>
        </p:txBody>
      </p:sp>
    </p:spTree>
    <p:extLst>
      <p:ext uri="{BB962C8B-B14F-4D97-AF65-F5344CB8AC3E}">
        <p14:creationId xmlns:p14="http://schemas.microsoft.com/office/powerpoint/2010/main" val="2222006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5A54948-648B-4AC2-BFCE-A27E5B388A6F}" type="slidenum">
              <a:rPr kumimoji="1" lang="ja-JP" altLang="en-US" smtClean="0"/>
              <a:t>8</a:t>
            </a:fld>
            <a:endParaRPr kumimoji="1" lang="ja-JP" altLang="en-US"/>
          </a:p>
        </p:txBody>
      </p:sp>
    </p:spTree>
    <p:extLst>
      <p:ext uri="{BB962C8B-B14F-4D97-AF65-F5344CB8AC3E}">
        <p14:creationId xmlns:p14="http://schemas.microsoft.com/office/powerpoint/2010/main" val="3000786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8" name="正方形/長方形 7"/>
          <p:cNvSpPr/>
          <p:nvPr userDrawn="1"/>
        </p:nvSpPr>
        <p:spPr>
          <a:xfrm>
            <a:off x="0" y="0"/>
            <a:ext cx="9906000" cy="6858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Regular"/>
            </a:endParaRPr>
          </a:p>
        </p:txBody>
      </p:sp>
      <p:sp>
        <p:nvSpPr>
          <p:cNvPr id="2" name="Title 1"/>
          <p:cNvSpPr>
            <a:spLocks noGrp="1"/>
          </p:cNvSpPr>
          <p:nvPr>
            <p:ph type="ctrTitle"/>
          </p:nvPr>
        </p:nvSpPr>
        <p:spPr>
          <a:xfrm>
            <a:off x="681038" y="2484413"/>
            <a:ext cx="8420100" cy="723629"/>
          </a:xfrm>
          <a:noFill/>
        </p:spPr>
        <p:txBody>
          <a:bodyPr anchor="b">
            <a:normAutofit/>
          </a:bodyPr>
          <a:lstStyle>
            <a:lvl1pPr algn="l">
              <a:defRPr sz="3200">
                <a:solidFill>
                  <a:schemeClr val="bg1"/>
                </a:solidFill>
                <a:effectLst/>
                <a:latin typeface="Meiryo" charset="-128"/>
                <a:ea typeface="Meiryo" charset="-128"/>
                <a:cs typeface="Meiryo" charset="-128"/>
              </a:defRPr>
            </a:lvl1pPr>
          </a:lstStyle>
          <a:p>
            <a:r>
              <a:rPr lang="ja-JP" altLang="en-US"/>
              <a:t>マスター タイトルの書式設定</a:t>
            </a:r>
            <a:endParaRPr lang="en-US"/>
          </a:p>
        </p:txBody>
      </p:sp>
      <p:sp>
        <p:nvSpPr>
          <p:cNvPr id="5" name="Footer Placeholder 4"/>
          <p:cNvSpPr>
            <a:spLocks noGrp="1"/>
          </p:cNvSpPr>
          <p:nvPr>
            <p:ph type="ftr" sz="quarter" idx="11"/>
          </p:nvPr>
        </p:nvSpPr>
        <p:spPr>
          <a:xfrm>
            <a:off x="576000" y="6408000"/>
            <a:ext cx="3343275" cy="360000"/>
          </a:xfrm>
        </p:spPr>
        <p:txBody>
          <a:bodyPr/>
          <a:lstStyle>
            <a:lvl1pPr algn="l">
              <a:defRPr>
                <a:solidFill>
                  <a:schemeClr val="bg1"/>
                </a:solidFill>
              </a:defRPr>
            </a:lvl1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6" name="Slide Number Placeholder 5"/>
          <p:cNvSpPr>
            <a:spLocks noGrp="1"/>
          </p:cNvSpPr>
          <p:nvPr>
            <p:ph type="sldNum" sz="quarter" idx="12"/>
          </p:nvPr>
        </p:nvSpPr>
        <p:spPr>
          <a:xfrm>
            <a:off x="7452000" y="6408000"/>
            <a:ext cx="2228850" cy="365125"/>
          </a:xfrm>
        </p:spPr>
        <p:txBody>
          <a:bodyPr/>
          <a:lstStyle>
            <a:lvl1pPr>
              <a:defRPr b="0" i="0">
                <a:solidFill>
                  <a:schemeClr val="bg1"/>
                </a:solidFill>
              </a:defRPr>
            </a:lvl1pPr>
          </a:lstStyle>
          <a:p>
            <a:fld id="{34A33FB1-FE07-45E7-845D-641C44171B92}" type="slidenum">
              <a:rPr lang="ja-JP" altLang="en-US" smtClean="0"/>
              <a:pPr/>
              <a:t>‹#›</a:t>
            </a:fld>
            <a:endParaRPr lang="ja-JP" altLang="en-US"/>
          </a:p>
        </p:txBody>
      </p:sp>
    </p:spTree>
    <p:extLst>
      <p:ext uri="{BB962C8B-B14F-4D97-AF65-F5344CB8AC3E}">
        <p14:creationId xmlns:p14="http://schemas.microsoft.com/office/powerpoint/2010/main" val="2562019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1038" y="2484413"/>
            <a:ext cx="8420100" cy="723629"/>
          </a:xfrm>
          <a:noFill/>
        </p:spPr>
        <p:txBody>
          <a:bodyPr anchor="b">
            <a:normAutofit/>
          </a:bodyPr>
          <a:lstStyle>
            <a:lvl1pPr algn="l">
              <a:defRPr sz="3200">
                <a:solidFill>
                  <a:schemeClr val="tx1"/>
                </a:solidFill>
                <a:effectLst/>
                <a:latin typeface="Meiryo" charset="-128"/>
                <a:ea typeface="Meiryo" charset="-128"/>
                <a:cs typeface="Meiryo" charset="-128"/>
              </a:defRPr>
            </a:lvl1pPr>
          </a:lstStyle>
          <a:p>
            <a:r>
              <a:rPr lang="ja-JP" altLang="en-US"/>
              <a:t>マスター タイトルの書式設定</a:t>
            </a:r>
            <a:endParaRPr lang="en-US"/>
          </a:p>
        </p:txBody>
      </p:sp>
      <p:sp>
        <p:nvSpPr>
          <p:cNvPr id="7" name="正方形/長方形 6"/>
          <p:cNvSpPr/>
          <p:nvPr userDrawn="1"/>
        </p:nvSpPr>
        <p:spPr>
          <a:xfrm>
            <a:off x="0" y="6390000"/>
            <a:ext cx="9906000" cy="468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Regular"/>
            </a:endParaRPr>
          </a:p>
        </p:txBody>
      </p:sp>
      <p:sp>
        <p:nvSpPr>
          <p:cNvPr id="9" name="Footer Placeholder 4"/>
          <p:cNvSpPr>
            <a:spLocks noGrp="1"/>
          </p:cNvSpPr>
          <p:nvPr>
            <p:ph type="ftr" sz="quarter" idx="11"/>
          </p:nvPr>
        </p:nvSpPr>
        <p:spPr>
          <a:xfrm>
            <a:off x="576000" y="6408000"/>
            <a:ext cx="3343275" cy="360000"/>
          </a:xfrm>
        </p:spPr>
        <p:txBody>
          <a:bodyPr/>
          <a:lstStyle>
            <a:lvl1pPr algn="l">
              <a:defRPr>
                <a:solidFill>
                  <a:schemeClr val="bg1"/>
                </a:solidFill>
              </a:defRPr>
            </a:lvl1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0" name="Slide Number Placeholder 5"/>
          <p:cNvSpPr>
            <a:spLocks noGrp="1"/>
          </p:cNvSpPr>
          <p:nvPr>
            <p:ph type="sldNum" sz="quarter" idx="12"/>
          </p:nvPr>
        </p:nvSpPr>
        <p:spPr>
          <a:xfrm>
            <a:off x="7452000" y="6408000"/>
            <a:ext cx="2228850" cy="365125"/>
          </a:xfrm>
        </p:spPr>
        <p:txBody>
          <a:bodyPr/>
          <a:lstStyle>
            <a:lvl1pPr>
              <a:defRPr b="0" i="0">
                <a:solidFill>
                  <a:schemeClr val="bg1"/>
                </a:solidFill>
              </a:defRPr>
            </a:lvl1pPr>
          </a:lstStyle>
          <a:p>
            <a:fld id="{34A33FB1-FE07-45E7-845D-641C44171B92}"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10" name="正方形/長方形 9"/>
          <p:cNvSpPr/>
          <p:nvPr userDrawn="1"/>
        </p:nvSpPr>
        <p:spPr>
          <a:xfrm>
            <a:off x="0" y="6390000"/>
            <a:ext cx="9906000" cy="468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Regular"/>
            </a:endParaRPr>
          </a:p>
        </p:txBody>
      </p:sp>
      <p:sp>
        <p:nvSpPr>
          <p:cNvPr id="11" name="Footer Placeholder 4"/>
          <p:cNvSpPr>
            <a:spLocks noGrp="1"/>
          </p:cNvSpPr>
          <p:nvPr>
            <p:ph type="ftr" sz="quarter" idx="11"/>
          </p:nvPr>
        </p:nvSpPr>
        <p:spPr>
          <a:xfrm>
            <a:off x="576000" y="6408000"/>
            <a:ext cx="3343275" cy="360000"/>
          </a:xfrm>
        </p:spPr>
        <p:txBody>
          <a:bodyPr/>
          <a:lstStyle>
            <a:lvl1pPr algn="l">
              <a:defRPr>
                <a:solidFill>
                  <a:schemeClr val="bg1"/>
                </a:solidFill>
              </a:defRPr>
            </a:lvl1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2" name="Slide Number Placeholder 5"/>
          <p:cNvSpPr>
            <a:spLocks noGrp="1"/>
          </p:cNvSpPr>
          <p:nvPr>
            <p:ph type="sldNum" sz="quarter" idx="12"/>
          </p:nvPr>
        </p:nvSpPr>
        <p:spPr>
          <a:xfrm>
            <a:off x="7452000" y="6408000"/>
            <a:ext cx="2228850" cy="365125"/>
          </a:xfrm>
        </p:spPr>
        <p:txBody>
          <a:bodyPr/>
          <a:lstStyle>
            <a:lvl1pPr>
              <a:defRPr b="0" i="0">
                <a:solidFill>
                  <a:schemeClr val="bg1"/>
                </a:solidFill>
              </a:defRPr>
            </a:lvl1pPr>
          </a:lstStyle>
          <a:p>
            <a:fld id="{34A33FB1-FE07-45E7-845D-641C44171B92}" type="slidenum">
              <a:rPr lang="ja-JP" altLang="en-US" smtClean="0"/>
              <a:pPr/>
              <a:t>‹#›</a:t>
            </a:fld>
            <a:endParaRPr lang="ja-JP" altLang="en-US"/>
          </a:p>
        </p:txBody>
      </p:sp>
    </p:spTree>
    <p:extLst>
      <p:ext uri="{BB962C8B-B14F-4D97-AF65-F5344CB8AC3E}">
        <p14:creationId xmlns:p14="http://schemas.microsoft.com/office/powerpoint/2010/main" val="1725305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18" name="タイトル 1"/>
          <p:cNvSpPr>
            <a:spLocks noGrp="1"/>
          </p:cNvSpPr>
          <p:nvPr>
            <p:ph type="ctrTitle"/>
          </p:nvPr>
        </p:nvSpPr>
        <p:spPr>
          <a:xfrm>
            <a:off x="681039" y="292952"/>
            <a:ext cx="8697446" cy="622814"/>
          </a:xfrm>
        </p:spPr>
        <p:txBody>
          <a:bodyPr>
            <a:normAutofit/>
          </a:bodyPr>
          <a:lstStyle/>
          <a:p>
            <a:pPr algn="l"/>
            <a:r>
              <a:rPr lang="ja-JP" altLang="en-US" sz="2400" b="1">
                <a:latin typeface="メイリオ" panose="020B0604030504040204" pitchFamily="50" charset="-128"/>
                <a:ea typeface="メイリオ" panose="020B0604030504040204" pitchFamily="50" charset="-128"/>
              </a:rPr>
              <a:t>目次</a:t>
            </a:r>
          </a:p>
        </p:txBody>
      </p:sp>
      <p:sp>
        <p:nvSpPr>
          <p:cNvPr id="19" name="サブタイトル 2"/>
          <p:cNvSpPr txBox="1">
            <a:spLocks/>
          </p:cNvSpPr>
          <p:nvPr userDrawn="1"/>
        </p:nvSpPr>
        <p:spPr>
          <a:xfrm>
            <a:off x="381000" y="6302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b="0" i="0">
              <a:latin typeface="Meiryo Regular"/>
            </a:endParaRPr>
          </a:p>
        </p:txBody>
      </p:sp>
      <p:sp>
        <p:nvSpPr>
          <p:cNvPr id="20" name="正方形/長方形 19"/>
          <p:cNvSpPr/>
          <p:nvPr userDrawn="1"/>
        </p:nvSpPr>
        <p:spPr>
          <a:xfrm flipV="1">
            <a:off x="0" y="895838"/>
            <a:ext cx="8790317" cy="45719"/>
          </a:xfrm>
          <a:prstGeom prst="rect">
            <a:avLst/>
          </a:prstGeom>
          <a:gradFill flip="none" rotWithShape="1">
            <a:gsLst>
              <a:gs pos="99000">
                <a:schemeClr val="bg1"/>
              </a:gs>
              <a:gs pos="0">
                <a:srgbClr val="0070C0"/>
              </a:gs>
            </a:gsLst>
            <a:lin ang="0" scaled="1"/>
            <a:tileRect/>
          </a:gra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b="0" i="0">
              <a:latin typeface="Meiryo Regular"/>
            </a:endParaRPr>
          </a:p>
        </p:txBody>
      </p:sp>
      <p:sp>
        <p:nvSpPr>
          <p:cNvPr id="24" name="サブタイトル 2"/>
          <p:cNvSpPr txBox="1">
            <a:spLocks/>
          </p:cNvSpPr>
          <p:nvPr userDrawn="1"/>
        </p:nvSpPr>
        <p:spPr>
          <a:xfrm>
            <a:off x="681039" y="1198731"/>
            <a:ext cx="8697446" cy="46327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endParaRPr lang="en-US" altLang="ja-JP" sz="1800" b="0" i="0">
              <a:latin typeface="Meiryo" charset="-128"/>
              <a:ea typeface="Meiryo" charset="-128"/>
              <a:cs typeface="Meiryo" charset="-128"/>
            </a:endParaRPr>
          </a:p>
        </p:txBody>
      </p:sp>
      <p:sp>
        <p:nvSpPr>
          <p:cNvPr id="32" name="正方形/長方形 31"/>
          <p:cNvSpPr/>
          <p:nvPr userDrawn="1"/>
        </p:nvSpPr>
        <p:spPr>
          <a:xfrm>
            <a:off x="0" y="6390000"/>
            <a:ext cx="9906000" cy="468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Regular"/>
            </a:endParaRPr>
          </a:p>
        </p:txBody>
      </p:sp>
      <p:sp>
        <p:nvSpPr>
          <p:cNvPr id="33" name="Footer Placeholder 4"/>
          <p:cNvSpPr>
            <a:spLocks noGrp="1"/>
          </p:cNvSpPr>
          <p:nvPr>
            <p:ph type="ftr" sz="quarter" idx="11"/>
          </p:nvPr>
        </p:nvSpPr>
        <p:spPr>
          <a:xfrm>
            <a:off x="576000" y="6408000"/>
            <a:ext cx="3343275" cy="360000"/>
          </a:xfrm>
        </p:spPr>
        <p:txBody>
          <a:bodyPr/>
          <a:lstStyle>
            <a:lvl1pPr algn="l">
              <a:defRPr>
                <a:solidFill>
                  <a:schemeClr val="bg1"/>
                </a:solidFill>
              </a:defRPr>
            </a:lvl1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34" name="Slide Number Placeholder 5"/>
          <p:cNvSpPr>
            <a:spLocks noGrp="1"/>
          </p:cNvSpPr>
          <p:nvPr>
            <p:ph type="sldNum" sz="quarter" idx="12"/>
          </p:nvPr>
        </p:nvSpPr>
        <p:spPr>
          <a:xfrm>
            <a:off x="7452000" y="6408000"/>
            <a:ext cx="2228850" cy="365125"/>
          </a:xfrm>
        </p:spPr>
        <p:txBody>
          <a:bodyPr/>
          <a:lstStyle>
            <a:lvl1pPr>
              <a:defRPr b="0" i="0">
                <a:solidFill>
                  <a:schemeClr val="bg1"/>
                </a:solidFill>
              </a:defRPr>
            </a:lvl1pPr>
          </a:lstStyle>
          <a:p>
            <a:fld id="{34A33FB1-FE07-45E7-845D-641C44171B92}" type="slidenum">
              <a:rPr lang="ja-JP" altLang="en-US" smtClean="0"/>
              <a:pPr/>
              <a:t>‹#›</a:t>
            </a:fld>
            <a:endParaRPr lang="ja-JP" altLang="en-US"/>
          </a:p>
        </p:txBody>
      </p:sp>
    </p:spTree>
    <p:extLst>
      <p:ext uri="{BB962C8B-B14F-4D97-AF65-F5344CB8AC3E}">
        <p14:creationId xmlns:p14="http://schemas.microsoft.com/office/powerpoint/2010/main" val="2470241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18" name="タイトル 1"/>
          <p:cNvSpPr>
            <a:spLocks noGrp="1"/>
          </p:cNvSpPr>
          <p:nvPr>
            <p:ph type="ctrTitle" hasCustomPrompt="1"/>
          </p:nvPr>
        </p:nvSpPr>
        <p:spPr>
          <a:xfrm>
            <a:off x="914400" y="414692"/>
            <a:ext cx="8489963" cy="536198"/>
          </a:xfrm>
        </p:spPr>
        <p:txBody>
          <a:bodyPr>
            <a:normAutofit/>
          </a:bodyPr>
          <a:lstStyle/>
          <a:p>
            <a:pPr algn="l"/>
            <a:r>
              <a:rPr lang="ja-JP" altLang="en-US" sz="2400" b="1">
                <a:latin typeface="メイリオ" panose="020B0604030504040204" pitchFamily="50" charset="-128"/>
                <a:ea typeface="メイリオ" panose="020B0604030504040204" pitchFamily="50" charset="-128"/>
              </a:rPr>
              <a:t>タイトル</a:t>
            </a:r>
          </a:p>
        </p:txBody>
      </p:sp>
      <p:sp>
        <p:nvSpPr>
          <p:cNvPr id="24" name="サブタイトル 2"/>
          <p:cNvSpPr txBox="1">
            <a:spLocks/>
          </p:cNvSpPr>
          <p:nvPr userDrawn="1"/>
        </p:nvSpPr>
        <p:spPr>
          <a:xfrm>
            <a:off x="681039" y="1198731"/>
            <a:ext cx="8697446" cy="46327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endParaRPr lang="en-US" altLang="ja-JP" sz="1800" b="0" i="0">
              <a:latin typeface="Meiryo" charset="-128"/>
              <a:ea typeface="Meiryo" charset="-128"/>
              <a:cs typeface="Meiryo" charset="-128"/>
            </a:endParaRPr>
          </a:p>
        </p:txBody>
      </p:sp>
      <p:sp>
        <p:nvSpPr>
          <p:cNvPr id="26" name="正方形/長方形 25"/>
          <p:cNvSpPr/>
          <p:nvPr userDrawn="1"/>
        </p:nvSpPr>
        <p:spPr>
          <a:xfrm>
            <a:off x="720000" y="360000"/>
            <a:ext cx="50400" cy="61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Regular"/>
            </a:endParaRPr>
          </a:p>
        </p:txBody>
      </p:sp>
      <p:sp>
        <p:nvSpPr>
          <p:cNvPr id="4" name="テキスト プレースホルダー 3"/>
          <p:cNvSpPr>
            <a:spLocks noGrp="1"/>
          </p:cNvSpPr>
          <p:nvPr>
            <p:ph type="body" sz="quarter" idx="13"/>
          </p:nvPr>
        </p:nvSpPr>
        <p:spPr>
          <a:xfrm>
            <a:off x="654050" y="1198563"/>
            <a:ext cx="8724900" cy="4632325"/>
          </a:xfrm>
        </p:spPr>
        <p:txBody>
          <a:bodyPr>
            <a:normAutofit/>
          </a:bodyPr>
          <a:lstStyle>
            <a:lvl1pPr>
              <a:lnSpc>
                <a:spcPct val="100000"/>
              </a:lnSpc>
              <a:defRPr sz="2000">
                <a:latin typeface="Meiryo" charset="-128"/>
                <a:ea typeface="Meiryo" charset="-128"/>
                <a:cs typeface="Meiryo" charset="-128"/>
              </a:defRPr>
            </a:lvl1pPr>
            <a:lvl2pPr>
              <a:lnSpc>
                <a:spcPct val="100000"/>
              </a:lnSpc>
              <a:defRPr>
                <a:latin typeface="Meiryo" charset="-128"/>
                <a:ea typeface="Meiryo" charset="-128"/>
                <a:cs typeface="Meiryo" charset="-128"/>
              </a:defRPr>
            </a:lvl2pPr>
            <a:lvl3pPr>
              <a:lnSpc>
                <a:spcPct val="100000"/>
              </a:lnSpc>
              <a:defRPr>
                <a:latin typeface="Meiryo" charset="-128"/>
                <a:ea typeface="Meiryo" charset="-128"/>
                <a:cs typeface="Meiryo" charset="-128"/>
              </a:defRPr>
            </a:lvl3pPr>
            <a:lvl4pPr>
              <a:lnSpc>
                <a:spcPct val="100000"/>
              </a:lnSpc>
              <a:defRPr>
                <a:latin typeface="Meiryo" charset="-128"/>
                <a:ea typeface="Meiryo" charset="-128"/>
                <a:cs typeface="Meiryo" charset="-128"/>
              </a:defRPr>
            </a:lvl4pPr>
            <a:lvl5pPr>
              <a:lnSpc>
                <a:spcPct val="100000"/>
              </a:lnSpc>
              <a:defRPr>
                <a:latin typeface="Meiryo" charset="-128"/>
                <a:ea typeface="Meiryo" charset="-128"/>
                <a:cs typeface="Meiryo" charset="-128"/>
              </a:defRPr>
            </a:lvl5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1" lang="ja-JP" altLang="en-US"/>
          </a:p>
        </p:txBody>
      </p:sp>
      <p:sp>
        <p:nvSpPr>
          <p:cNvPr id="16" name="正方形/長方形 15"/>
          <p:cNvSpPr/>
          <p:nvPr userDrawn="1"/>
        </p:nvSpPr>
        <p:spPr>
          <a:xfrm>
            <a:off x="0" y="6390000"/>
            <a:ext cx="9906000" cy="468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Regular"/>
            </a:endParaRPr>
          </a:p>
        </p:txBody>
      </p:sp>
      <p:sp>
        <p:nvSpPr>
          <p:cNvPr id="17" name="Footer Placeholder 4"/>
          <p:cNvSpPr>
            <a:spLocks noGrp="1"/>
          </p:cNvSpPr>
          <p:nvPr>
            <p:ph type="ftr" sz="quarter" idx="11"/>
          </p:nvPr>
        </p:nvSpPr>
        <p:spPr>
          <a:xfrm>
            <a:off x="576000" y="6408000"/>
            <a:ext cx="3343275" cy="360000"/>
          </a:xfrm>
        </p:spPr>
        <p:txBody>
          <a:bodyPr/>
          <a:lstStyle>
            <a:lvl1pPr algn="l">
              <a:defRPr>
                <a:solidFill>
                  <a:schemeClr val="bg1"/>
                </a:solidFill>
              </a:defRPr>
            </a:lvl1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2" name="Slide Number Placeholder 5"/>
          <p:cNvSpPr>
            <a:spLocks noGrp="1"/>
          </p:cNvSpPr>
          <p:nvPr>
            <p:ph type="sldNum" sz="quarter" idx="12"/>
          </p:nvPr>
        </p:nvSpPr>
        <p:spPr>
          <a:xfrm>
            <a:off x="7452000" y="6408000"/>
            <a:ext cx="2228850" cy="365125"/>
          </a:xfrm>
        </p:spPr>
        <p:txBody>
          <a:bodyPr/>
          <a:lstStyle>
            <a:lvl1pPr>
              <a:defRPr b="0" i="0">
                <a:solidFill>
                  <a:schemeClr val="bg1"/>
                </a:solidFill>
              </a:defRPr>
            </a:lvl1pPr>
          </a:lstStyle>
          <a:p>
            <a:fld id="{34A33FB1-FE07-45E7-845D-641C44171B92}" type="slidenum">
              <a:rPr lang="ja-JP" altLang="en-US" smtClean="0"/>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b="0" i="0"/>
            </a:lvl1p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lvl1pPr>
              <a:defRPr b="0" i="0"/>
            </a:lvl1pPr>
          </a:lstStyle>
          <a:p>
            <a:endParaRPr lang="ja-JP" altLang="en-US"/>
          </a:p>
        </p:txBody>
      </p:sp>
      <p:sp>
        <p:nvSpPr>
          <p:cNvPr id="4" name="フッター プレースホルダー 3"/>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p:cNvSpPr>
            <a:spLocks noGrp="1"/>
          </p:cNvSpPr>
          <p:nvPr>
            <p:ph type="sldNum" sz="quarter" idx="12"/>
          </p:nvPr>
        </p:nvSpPr>
        <p:spPr/>
        <p:txBody>
          <a:bodyPr/>
          <a:lstStyle>
            <a:lvl1pPr>
              <a:defRPr b="0" i="0"/>
            </a:lvl1pPr>
          </a:lstStyle>
          <a:p>
            <a:fld id="{34A33FB1-FE07-45E7-845D-641C44171B92}" type="slidenum">
              <a:rPr lang="ja-JP" altLang="en-US" smtClean="0"/>
              <a:pPr/>
              <a:t>‹#›</a:t>
            </a:fld>
            <a:endParaRPr lang="ja-JP" altLang="en-US"/>
          </a:p>
        </p:txBody>
      </p:sp>
    </p:spTree>
    <p:extLst>
      <p:ext uri="{BB962C8B-B14F-4D97-AF65-F5344CB8AC3E}">
        <p14:creationId xmlns:p14="http://schemas.microsoft.com/office/powerpoint/2010/main" val="875604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grpSp>
        <p:nvGrpSpPr>
          <p:cNvPr id="9" name="図形グループ 8"/>
          <p:cNvGrpSpPr/>
          <p:nvPr userDrawn="1"/>
        </p:nvGrpSpPr>
        <p:grpSpPr>
          <a:xfrm>
            <a:off x="0" y="287415"/>
            <a:ext cx="3919275" cy="509335"/>
            <a:chOff x="0" y="287415"/>
            <a:chExt cx="3674853" cy="509335"/>
          </a:xfrm>
        </p:grpSpPr>
        <p:sp>
          <p:nvSpPr>
            <p:cNvPr id="10" name="平行四辺形 9"/>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Regular"/>
              </a:endParaRPr>
            </a:p>
          </p:txBody>
        </p:sp>
        <p:sp>
          <p:nvSpPr>
            <p:cNvPr id="11" name="平行四辺形 10"/>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Regular"/>
              </a:endParaRPr>
            </a:p>
          </p:txBody>
        </p:sp>
      </p:grpSp>
      <p:sp>
        <p:nvSpPr>
          <p:cNvPr id="18" name="タイトル 1"/>
          <p:cNvSpPr>
            <a:spLocks noGrp="1"/>
          </p:cNvSpPr>
          <p:nvPr>
            <p:ph type="ctrTitle" hasCustomPrompt="1"/>
          </p:nvPr>
        </p:nvSpPr>
        <p:spPr>
          <a:xfrm>
            <a:off x="601832" y="401838"/>
            <a:ext cx="8829335" cy="362782"/>
          </a:xfrm>
        </p:spPr>
        <p:txBody>
          <a:bodyPr>
            <a:normAutofit/>
          </a:bodyPr>
          <a:lstStyle>
            <a:lvl1pPr>
              <a:defRPr sz="2000">
                <a:solidFill>
                  <a:schemeClr val="bg1"/>
                </a:solidFill>
              </a:defRPr>
            </a:lvl1pPr>
          </a:lstStyle>
          <a:p>
            <a:pPr algn="l"/>
            <a:r>
              <a:rPr lang="ja-JP" altLang="en-US" sz="2400" b="1">
                <a:latin typeface="メイリオ" panose="020B0604030504040204" pitchFamily="50" charset="-128"/>
                <a:ea typeface="メイリオ" panose="020B0604030504040204" pitchFamily="50" charset="-128"/>
              </a:rPr>
              <a:t>タイトル</a:t>
            </a:r>
          </a:p>
        </p:txBody>
      </p:sp>
      <p:sp>
        <p:nvSpPr>
          <p:cNvPr id="4" name="テキスト プレースホルダー 3"/>
          <p:cNvSpPr>
            <a:spLocks noGrp="1"/>
          </p:cNvSpPr>
          <p:nvPr>
            <p:ph type="body" sz="quarter" idx="13"/>
          </p:nvPr>
        </p:nvSpPr>
        <p:spPr>
          <a:xfrm>
            <a:off x="654050" y="994787"/>
            <a:ext cx="8724900" cy="4836102"/>
          </a:xfrm>
        </p:spPr>
        <p:txBody>
          <a:bodyPr>
            <a:normAutofit/>
          </a:bodyPr>
          <a:lstStyle>
            <a:lvl1pPr>
              <a:lnSpc>
                <a:spcPct val="100000"/>
              </a:lnSpc>
              <a:defRPr sz="2000">
                <a:latin typeface="Meiryo" charset="-128"/>
                <a:ea typeface="Meiryo" charset="-128"/>
                <a:cs typeface="Meiryo" charset="-128"/>
              </a:defRPr>
            </a:lvl1pPr>
            <a:lvl2pPr>
              <a:lnSpc>
                <a:spcPct val="100000"/>
              </a:lnSpc>
              <a:defRPr>
                <a:latin typeface="Meiryo" charset="-128"/>
                <a:ea typeface="Meiryo" charset="-128"/>
                <a:cs typeface="Meiryo" charset="-128"/>
              </a:defRPr>
            </a:lvl2pPr>
            <a:lvl3pPr>
              <a:lnSpc>
                <a:spcPct val="100000"/>
              </a:lnSpc>
              <a:defRPr>
                <a:latin typeface="Meiryo" charset="-128"/>
                <a:ea typeface="Meiryo" charset="-128"/>
                <a:cs typeface="Meiryo" charset="-128"/>
              </a:defRPr>
            </a:lvl3pPr>
            <a:lvl4pPr>
              <a:lnSpc>
                <a:spcPct val="100000"/>
              </a:lnSpc>
              <a:defRPr>
                <a:latin typeface="Meiryo" charset="-128"/>
                <a:ea typeface="Meiryo" charset="-128"/>
                <a:cs typeface="Meiryo" charset="-128"/>
              </a:defRPr>
            </a:lvl4pPr>
            <a:lvl5pPr>
              <a:lnSpc>
                <a:spcPct val="100000"/>
              </a:lnSpc>
              <a:defRPr>
                <a:latin typeface="Meiryo" charset="-128"/>
                <a:ea typeface="Meiryo" charset="-128"/>
                <a:cs typeface="Meiryo" charset="-128"/>
              </a:defRPr>
            </a:lvl5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1" lang="ja-JP" altLang="en-US"/>
          </a:p>
        </p:txBody>
      </p:sp>
      <p:sp>
        <p:nvSpPr>
          <p:cNvPr id="16" name="正方形/長方形 15"/>
          <p:cNvSpPr/>
          <p:nvPr userDrawn="1"/>
        </p:nvSpPr>
        <p:spPr>
          <a:xfrm>
            <a:off x="0" y="6390000"/>
            <a:ext cx="9906000" cy="468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Regular"/>
            </a:endParaRPr>
          </a:p>
        </p:txBody>
      </p:sp>
      <p:sp>
        <p:nvSpPr>
          <p:cNvPr id="17" name="Footer Placeholder 4"/>
          <p:cNvSpPr>
            <a:spLocks noGrp="1"/>
          </p:cNvSpPr>
          <p:nvPr>
            <p:ph type="ftr" sz="quarter" idx="11"/>
          </p:nvPr>
        </p:nvSpPr>
        <p:spPr>
          <a:xfrm>
            <a:off x="576000" y="6408000"/>
            <a:ext cx="3343275" cy="360000"/>
          </a:xfrm>
        </p:spPr>
        <p:txBody>
          <a:bodyPr/>
          <a:lstStyle>
            <a:lvl1pPr algn="l">
              <a:defRPr>
                <a:solidFill>
                  <a:schemeClr val="bg1"/>
                </a:solidFill>
              </a:defRPr>
            </a:lvl1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2" name="Slide Number Placeholder 5"/>
          <p:cNvSpPr>
            <a:spLocks noGrp="1"/>
          </p:cNvSpPr>
          <p:nvPr>
            <p:ph type="sldNum" sz="quarter" idx="12"/>
          </p:nvPr>
        </p:nvSpPr>
        <p:spPr>
          <a:xfrm>
            <a:off x="7452000" y="6408000"/>
            <a:ext cx="2228850" cy="365125"/>
          </a:xfrm>
        </p:spPr>
        <p:txBody>
          <a:bodyPr/>
          <a:lstStyle>
            <a:lvl1pPr>
              <a:defRPr b="0" i="0">
                <a:solidFill>
                  <a:schemeClr val="bg1"/>
                </a:solidFill>
              </a:defRPr>
            </a:lvl1pPr>
          </a:lstStyle>
          <a:p>
            <a:fld id="{34A33FB1-FE07-45E7-845D-641C44171B92}" type="slidenum">
              <a:rPr lang="ja-JP" altLang="en-US" smtClean="0"/>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b="0" i="0">
                <a:solidFill>
                  <a:schemeClr val="tx1">
                    <a:tint val="75000"/>
                  </a:schemeClr>
                </a:solidFill>
                <a:latin typeface="Meiryo Regular"/>
              </a:defRPr>
            </a:lvl1pPr>
          </a:lstStyle>
          <a:p>
            <a:endParaRPr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b="0" i="0">
                <a:solidFill>
                  <a:schemeClr val="tx1">
                    <a:tint val="75000"/>
                  </a:schemeClr>
                </a:solidFill>
                <a:latin typeface="Meiryo Regular"/>
              </a:defRPr>
            </a:lvl1pPr>
          </a:lstStyle>
          <a:p>
            <a:fld id="{34A33FB1-FE07-45E7-845D-641C44171B92}" type="slidenum">
              <a:rPr lang="ja-JP" altLang="en-US" smtClean="0"/>
              <a:pPr/>
              <a:t>‹#›</a:t>
            </a:fld>
            <a:endParaRPr lang="ja-JP" altLang="en-US"/>
          </a:p>
        </p:txBody>
      </p:sp>
    </p:spTree>
    <p:extLst>
      <p:ext uri="{BB962C8B-B14F-4D97-AF65-F5344CB8AC3E}">
        <p14:creationId xmlns:p14="http://schemas.microsoft.com/office/powerpoint/2010/main" val="3591958248"/>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64" r:id="rId3"/>
    <p:sldLayoutId id="2147483662" r:id="rId4"/>
    <p:sldLayoutId id="2147483663" r:id="rId5"/>
    <p:sldLayoutId id="2147483666" r:id="rId6"/>
    <p:sldLayoutId id="2147483667" r:id="rId7"/>
  </p:sldLayoutIdLst>
  <p:hf hdr="0" dt="0"/>
  <p:txStyles>
    <p:titleStyle>
      <a:lvl1pPr algn="l" defTabSz="914400" rtl="0" eaLnBrk="1" latinLnBrk="0" hangingPunct="1">
        <a:lnSpc>
          <a:spcPct val="90000"/>
        </a:lnSpc>
        <a:spcBef>
          <a:spcPct val="0"/>
        </a:spcBef>
        <a:buNone/>
        <a:defRPr kumimoji="1" sz="4400" b="0" i="0" kern="1200">
          <a:solidFill>
            <a:schemeClr val="tx1"/>
          </a:solidFill>
          <a:latin typeface="Meiryo Regular"/>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Meiryo Regular"/>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Meiryo Regular"/>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Meiryo Regular"/>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Meiryo Regular"/>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Meiryo Regular"/>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2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72.png"/></Relationships>
</file>

<file path=ppt/slides/_rels/slide2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25.xml.rels><?xml version="1.0" encoding="UTF-8" standalone="yes"?>
<Relationships xmlns="http://schemas.openxmlformats.org/package/2006/relationships"><Relationship Id="rId3" Type="http://schemas.openxmlformats.org/officeDocument/2006/relationships/image" Target="../media/image76.tif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8.tiff"/><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80.tiff"/><Relationship Id="rId4" Type="http://schemas.openxmlformats.org/officeDocument/2006/relationships/image" Target="../media/image79.tiff"/></Relationships>
</file>

<file path=ppt/slides/_rels/slide28.xml.rels><?xml version="1.0" encoding="UTF-8" standalone="yes"?>
<Relationships xmlns="http://schemas.openxmlformats.org/package/2006/relationships"><Relationship Id="rId3" Type="http://schemas.openxmlformats.org/officeDocument/2006/relationships/image" Target="../media/image81.tiff"/><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82.tiff"/></Relationships>
</file>

<file path=ppt/slides/_rels/slide2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tiff"/><Relationship Id="rId7" Type="http://schemas.openxmlformats.org/officeDocument/2006/relationships/image" Target="../media/image7.tif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tiff"/><Relationship Id="rId5" Type="http://schemas.openxmlformats.org/officeDocument/2006/relationships/image" Target="../media/image5.tiff"/><Relationship Id="rId4" Type="http://schemas.openxmlformats.org/officeDocument/2006/relationships/image" Target="../media/image4.tiff"/><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3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75.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89.tiff"/><Relationship Id="rId5" Type="http://schemas.openxmlformats.org/officeDocument/2006/relationships/image" Target="../media/image88.png"/><Relationship Id="rId4" Type="http://schemas.openxmlformats.org/officeDocument/2006/relationships/image" Target="../media/image87.png"/></Relationships>
</file>

<file path=ppt/slides/_rels/slide3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3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tiff"/></Relationships>
</file>

<file path=ppt/slides/_rels/slide35.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00.tiff"/><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99.tiff"/><Relationship Id="rId5" Type="http://schemas.openxmlformats.org/officeDocument/2006/relationships/image" Target="../media/image98.png"/><Relationship Id="rId4" Type="http://schemas.openxmlformats.org/officeDocument/2006/relationships/image" Target="../media/image97.png"/></Relationships>
</file>

<file path=ppt/slides/_rels/slide36.xml.rels><?xml version="1.0" encoding="UTF-8" standalone="yes"?>
<Relationships xmlns="http://schemas.openxmlformats.org/package/2006/relationships"><Relationship Id="rId3" Type="http://schemas.openxmlformats.org/officeDocument/2006/relationships/image" Target="../media/image101.tiff"/><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103.tiff"/></Relationships>
</file>

<file path=ppt/slides/_rels/slide38.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4.tiff"/><Relationship Id="rId7" Type="http://schemas.openxmlformats.org/officeDocument/2006/relationships/image" Target="../media/image75.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 Id="rId9" Type="http://schemas.openxmlformats.org/officeDocument/2006/relationships/image" Target="../media/image109.png"/></Relationships>
</file>

<file path=ppt/slides/_rels/slide3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tiff"/><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tiff"/><Relationship Id="rId4" Type="http://schemas.openxmlformats.org/officeDocument/2006/relationships/image" Target="../media/image10.tiff"/><Relationship Id="rId9"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42.xml.rels><?xml version="1.0" encoding="UTF-8" standalone="yes"?>
<Relationships xmlns="http://schemas.openxmlformats.org/package/2006/relationships"><Relationship Id="rId3" Type="http://schemas.openxmlformats.org/officeDocument/2006/relationships/image" Target="../media/image120.tiff"/><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122.tiff"/></Relationships>
</file>

<file path=ppt/slides/_rels/slide4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125.png"/><Relationship Id="rId4" Type="http://schemas.openxmlformats.org/officeDocument/2006/relationships/image" Target="../media/image124.png"/></Relationships>
</file>

<file path=ppt/slides/_rels/slide4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128.png"/><Relationship Id="rId4" Type="http://schemas.openxmlformats.org/officeDocument/2006/relationships/image" Target="../media/image12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https://www.powercms.jp/products/document_/installation/mt-check.html" TargetMode="External"/><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0.tiff"/><Relationship Id="rId3" Type="http://schemas.openxmlformats.org/officeDocument/2006/relationships/image" Target="../media/image3.tiff"/><Relationship Id="rId7" Type="http://schemas.openxmlformats.org/officeDocument/2006/relationships/image" Target="../media/image19.tif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tiff"/><Relationship Id="rId5" Type="http://schemas.openxmlformats.org/officeDocument/2006/relationships/image" Target="../media/image17.tiff"/><Relationship Id="rId4" Type="http://schemas.openxmlformats.org/officeDocument/2006/relationships/image" Target="../media/image16.tiff"/><Relationship Id="rId9" Type="http://schemas.openxmlformats.org/officeDocument/2006/relationships/image" Target="../media/image2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29.tiff"/><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hyperlink" Target="https://www.powercms.jp/case-studies/&#8203;" TargetMode="External"/><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8" Type="http://schemas.openxmlformats.org/officeDocument/2006/relationships/hyperlink" Target="https://powersync.alfasado.net/" TargetMode="External"/><Relationship Id="rId3" Type="http://schemas.openxmlformats.org/officeDocument/2006/relationships/hyperlink" Target="https://alfasado.net/webintegration/index.html" TargetMode="External"/><Relationship Id="rId7" Type="http://schemas.openxmlformats.org/officeDocument/2006/relationships/image" Target="../media/image131.pn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hyperlink" Target="https://tsutaeru.cloud/" TargetMode="External"/><Relationship Id="rId5" Type="http://schemas.openxmlformats.org/officeDocument/2006/relationships/image" Target="../media/image130.png"/><Relationship Id="rId4" Type="http://schemas.openxmlformats.org/officeDocument/2006/relationships/hyperlink" Target="https://powercmsx.jp/" TargetMode="External"/><Relationship Id="rId9" Type="http://schemas.openxmlformats.org/officeDocument/2006/relationships/image" Target="../media/image132.png"/></Relationships>
</file>

<file path=ppt/slides/_rels/slide5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34.png"/></Relationships>
</file>

<file path=ppt/slides/_rels/slide6.xml.rels><?xml version="1.0" encoding="UTF-8" standalone="yes"?>
<Relationships xmlns="http://schemas.openxmlformats.org/package/2006/relationships"><Relationship Id="rId8" Type="http://schemas.openxmlformats.org/officeDocument/2006/relationships/image" Target="../media/image26.tiff"/><Relationship Id="rId3" Type="http://schemas.openxmlformats.org/officeDocument/2006/relationships/image" Target="../media/image3.tiff"/><Relationship Id="rId7" Type="http://schemas.openxmlformats.org/officeDocument/2006/relationships/image" Target="../media/image25.tif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tiff"/><Relationship Id="rId5" Type="http://schemas.openxmlformats.org/officeDocument/2006/relationships/image" Target="../media/image23.tiff"/><Relationship Id="rId4" Type="http://schemas.openxmlformats.org/officeDocument/2006/relationships/image" Target="../media/image22.tiff"/><Relationship Id="rId9" Type="http://schemas.openxmlformats.org/officeDocument/2006/relationships/image" Target="../media/image27.tiff"/></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tiff"/><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tiff"/><Relationship Id="rId5" Type="http://schemas.openxmlformats.org/officeDocument/2006/relationships/image" Target="../media/image20.tiff"/><Relationship Id="rId4" Type="http://schemas.openxmlformats.org/officeDocument/2006/relationships/image" Target="../media/image28.tiff"/><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図形グループ 4"/>
          <p:cNvGrpSpPr/>
          <p:nvPr/>
        </p:nvGrpSpPr>
        <p:grpSpPr>
          <a:xfrm>
            <a:off x="5365630" y="6346408"/>
            <a:ext cx="4540370" cy="511592"/>
            <a:chOff x="5365630" y="6346408"/>
            <a:chExt cx="4540370" cy="511592"/>
          </a:xfrm>
        </p:grpSpPr>
        <p:sp>
          <p:nvSpPr>
            <p:cNvPr id="19" name="平行四辺形 18"/>
            <p:cNvSpPr/>
            <p:nvPr/>
          </p:nvSpPr>
          <p:spPr>
            <a:xfrm>
              <a:off x="5365630" y="6346408"/>
              <a:ext cx="1975449" cy="511592"/>
            </a:xfrm>
            <a:prstGeom prst="parallelogram">
              <a:avLst>
                <a:gd name="adj" fmla="val 631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3" name="平行四辺形 12"/>
            <p:cNvSpPr/>
            <p:nvPr/>
          </p:nvSpPr>
          <p:spPr>
            <a:xfrm>
              <a:off x="6953329" y="6346408"/>
              <a:ext cx="2952671" cy="511592"/>
            </a:xfrm>
            <a:prstGeom prst="parallelogram">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4" name="フッター プレースホルダー 23"/>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5" name="スライド番号プレースホルダー 24"/>
          <p:cNvSpPr>
            <a:spLocks noGrp="1"/>
          </p:cNvSpPr>
          <p:nvPr>
            <p:ph type="sldNum" sz="quarter" idx="12"/>
          </p:nvPr>
        </p:nvSpPr>
        <p:spPr/>
        <p:txBody>
          <a:bodyPr/>
          <a:lstStyle/>
          <a:p>
            <a:fld id="{34A33FB1-FE07-45E7-845D-641C44171B92}" type="slidenum">
              <a:rPr lang="ja-JP" altLang="en-US" smtClean="0"/>
              <a:pPr/>
              <a:t>0</a:t>
            </a:fld>
            <a:endParaRPr lang="ja-JP" altLang="en-US"/>
          </a:p>
        </p:txBody>
      </p:sp>
      <p:sp>
        <p:nvSpPr>
          <p:cNvPr id="2" name="タイトル 1"/>
          <p:cNvSpPr>
            <a:spLocks noGrp="1"/>
          </p:cNvSpPr>
          <p:nvPr>
            <p:ph type="ctrTitle" idx="4294967295"/>
          </p:nvPr>
        </p:nvSpPr>
        <p:spPr>
          <a:xfrm>
            <a:off x="3143588" y="2476765"/>
            <a:ext cx="3618822" cy="982662"/>
          </a:xfrm>
        </p:spPr>
        <p:txBody>
          <a:bodyPr>
            <a:normAutofit/>
          </a:bodyPr>
          <a:lstStyle/>
          <a:p>
            <a:pPr algn="ctr"/>
            <a:r>
              <a:rPr lang="ja-JP" altLang="en-US" sz="4800" b="1">
                <a:latin typeface="Meiryo" panose="020B0604030504040204" pitchFamily="34" charset="-128"/>
                <a:ea typeface="Meiryo" panose="020B0604030504040204" pitchFamily="34" charset="-128"/>
              </a:rPr>
              <a:t>提案用資料</a:t>
            </a:r>
          </a:p>
        </p:txBody>
      </p:sp>
      <p:sp>
        <p:nvSpPr>
          <p:cNvPr id="4" name="サブタイトル 2"/>
          <p:cNvSpPr txBox="1">
            <a:spLocks/>
          </p:cNvSpPr>
          <p:nvPr/>
        </p:nvSpPr>
        <p:spPr>
          <a:xfrm>
            <a:off x="381000" y="6302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a:latin typeface="Meiryo Regular"/>
            </a:endParaRPr>
          </a:p>
        </p:txBody>
      </p:sp>
      <p:sp>
        <p:nvSpPr>
          <p:cNvPr id="9" name="正方形/長方形 8"/>
          <p:cNvSpPr/>
          <p:nvPr/>
        </p:nvSpPr>
        <p:spPr>
          <a:xfrm>
            <a:off x="9161929" y="282389"/>
            <a:ext cx="753034" cy="420924"/>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Meiryo Regular"/>
            </a:endParaRPr>
          </a:p>
        </p:txBody>
      </p:sp>
      <p:pic>
        <p:nvPicPr>
          <p:cNvPr id="26" name="図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752" y="5615517"/>
            <a:ext cx="1149200" cy="1043062"/>
          </a:xfrm>
          <a:prstGeom prst="rect">
            <a:avLst/>
          </a:prstGeom>
        </p:spPr>
      </p:pic>
      <p:pic>
        <p:nvPicPr>
          <p:cNvPr id="27" name="図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7661" y="6140623"/>
            <a:ext cx="2349321" cy="208117"/>
          </a:xfrm>
          <a:prstGeom prst="rect">
            <a:avLst/>
          </a:prstGeom>
        </p:spPr>
      </p:pic>
      <p:pic>
        <p:nvPicPr>
          <p:cNvPr id="29" name="図 28">
            <a:extLst>
              <a:ext uri="{FF2B5EF4-FFF2-40B4-BE49-F238E27FC236}">
                <a16:creationId xmlns:a16="http://schemas.microsoft.com/office/drawing/2014/main" id="{F80208A1-4D9E-C04B-A22C-4171D156239D}"/>
              </a:ext>
            </a:extLst>
          </p:cNvPr>
          <p:cNvPicPr>
            <a:picLocks noChangeAspect="1"/>
          </p:cNvPicPr>
          <p:nvPr/>
        </p:nvPicPr>
        <p:blipFill>
          <a:blip r:embed="rId5"/>
          <a:stretch>
            <a:fillRect/>
          </a:stretch>
        </p:blipFill>
        <p:spPr>
          <a:xfrm>
            <a:off x="3586627" y="1903234"/>
            <a:ext cx="2732745" cy="374349"/>
          </a:xfrm>
          <a:prstGeom prst="rect">
            <a:avLst/>
          </a:prstGeom>
        </p:spPr>
      </p:pic>
    </p:spTree>
    <p:extLst>
      <p:ext uri="{BB962C8B-B14F-4D97-AF65-F5344CB8AC3E}">
        <p14:creationId xmlns:p14="http://schemas.microsoft.com/office/powerpoint/2010/main" val="2897199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3200" b="1" err="1"/>
              <a:t>PowerCMS</a:t>
            </a:r>
            <a:r>
              <a:rPr lang="en-US" altLang="ja-JP" sz="3200" b="1"/>
              <a:t> 6 </a:t>
            </a:r>
            <a:r>
              <a:rPr lang="ja-JP" altLang="en-US" sz="3200" b="1"/>
              <a:t>の新機能</a:t>
            </a:r>
          </a:p>
        </p:txBody>
      </p:sp>
      <p:sp>
        <p:nvSpPr>
          <p:cNvPr id="10" name="フッター プレースホルダー 9"/>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スライド番号プレースホルダー 10"/>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9</a:t>
            </a:fld>
            <a:endParaRPr lang="ja-JP" altLang="en-US">
              <a:latin typeface="Meiryo" panose="020B0604030504040204" pitchFamily="34" charset="-128"/>
              <a:ea typeface="Meiryo" panose="020B0604030504040204" pitchFamily="34" charset="-128"/>
            </a:endParaRPr>
          </a:p>
        </p:txBody>
      </p:sp>
      <p:sp>
        <p:nvSpPr>
          <p:cNvPr id="4" name="サブタイトル 2"/>
          <p:cNvSpPr txBox="1">
            <a:spLocks/>
          </p:cNvSpPr>
          <p:nvPr/>
        </p:nvSpPr>
        <p:spPr>
          <a:xfrm>
            <a:off x="381000" y="6302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a:latin typeface="Meiryo Regular"/>
            </a:endParaRPr>
          </a:p>
        </p:txBody>
      </p:sp>
    </p:spTree>
    <p:extLst>
      <p:ext uri="{BB962C8B-B14F-4D97-AF65-F5344CB8AC3E}">
        <p14:creationId xmlns:p14="http://schemas.microsoft.com/office/powerpoint/2010/main" val="3570425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図形グループ 20"/>
          <p:cNvGrpSpPr/>
          <p:nvPr/>
        </p:nvGrpSpPr>
        <p:grpSpPr>
          <a:xfrm>
            <a:off x="0" y="287415"/>
            <a:ext cx="4767712" cy="509335"/>
            <a:chOff x="0" y="287415"/>
            <a:chExt cx="3924875" cy="509335"/>
          </a:xfrm>
        </p:grpSpPr>
        <p:sp>
          <p:nvSpPr>
            <p:cNvPr id="22" name="平行四辺形 21"/>
            <p:cNvSpPr/>
            <p:nvPr/>
          </p:nvSpPr>
          <p:spPr>
            <a:xfrm rot="10800000">
              <a:off x="2326000"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フィールドブロックビルダー</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10</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8" name="テキスト ボックス 7">
            <a:extLst>
              <a:ext uri="{FF2B5EF4-FFF2-40B4-BE49-F238E27FC236}">
                <a16:creationId xmlns:a16="http://schemas.microsoft.com/office/drawing/2014/main" id="{A8208E36-9ACE-B14C-6D95-1D0FFE9AFC63}"/>
              </a:ext>
            </a:extLst>
          </p:cNvPr>
          <p:cNvSpPr txBox="1"/>
          <p:nvPr/>
        </p:nvSpPr>
        <p:spPr>
          <a:xfrm>
            <a:off x="612000" y="1090800"/>
            <a:ext cx="8837631" cy="646331"/>
          </a:xfrm>
          <a:prstGeom prst="rect">
            <a:avLst/>
          </a:prstGeom>
          <a:noFill/>
        </p:spPr>
        <p:txBody>
          <a:bodyPr wrap="square">
            <a:spAutoFit/>
          </a:bodyPr>
          <a:lstStyle/>
          <a:p>
            <a:r>
              <a:rPr lang="ja-JP" altLang="en-US">
                <a:effectLst/>
                <a:latin typeface="Meiryo" panose="020B0604030504040204" pitchFamily="34" charset="-128"/>
                <a:ea typeface="Meiryo" panose="020B0604030504040204" pitchFamily="34" charset="-128"/>
              </a:rPr>
              <a:t>ご要望の多かったブロックエディタを標準装備。</a:t>
            </a:r>
            <a:r>
              <a:rPr lang="ja-JP" altLang="en-US">
                <a:latin typeface="Meiryo" panose="020B0604030504040204" pitchFamily="34" charset="-128"/>
                <a:ea typeface="Meiryo" panose="020B0604030504040204" pitchFamily="34" charset="-128"/>
              </a:rPr>
              <a:t>定義しておいたブロックを組み合わせることで、自由な入力画面を作成できるようになりました。</a:t>
            </a:r>
            <a:endParaRPr lang="ja-JP" altLang="en-US">
              <a:effectLst/>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AF37A5D1-97DC-4B63-2FAB-EA19F93D5298}"/>
              </a:ext>
            </a:extLst>
          </p:cNvPr>
          <p:cNvPicPr>
            <a:picLocks noChangeAspect="1"/>
          </p:cNvPicPr>
          <p:nvPr/>
        </p:nvPicPr>
        <p:blipFill>
          <a:blip r:embed="rId3"/>
          <a:stretch>
            <a:fillRect/>
          </a:stretch>
        </p:blipFill>
        <p:spPr>
          <a:xfrm>
            <a:off x="717508" y="1945613"/>
            <a:ext cx="3926300" cy="4196862"/>
          </a:xfrm>
          <a:prstGeom prst="rect">
            <a:avLst/>
          </a:prstGeom>
          <a:ln>
            <a:solidFill>
              <a:schemeClr val="bg1">
                <a:lumMod val="75000"/>
              </a:schemeClr>
            </a:solidFill>
          </a:ln>
        </p:spPr>
      </p:pic>
      <p:pic>
        <p:nvPicPr>
          <p:cNvPr id="4" name="図 3">
            <a:extLst>
              <a:ext uri="{FF2B5EF4-FFF2-40B4-BE49-F238E27FC236}">
                <a16:creationId xmlns:a16="http://schemas.microsoft.com/office/drawing/2014/main" id="{18E77BA0-9A88-E58F-BA8A-83BDD1BD7D96}"/>
              </a:ext>
            </a:extLst>
          </p:cNvPr>
          <p:cNvPicPr>
            <a:picLocks noChangeAspect="1"/>
          </p:cNvPicPr>
          <p:nvPr/>
        </p:nvPicPr>
        <p:blipFill>
          <a:blip r:embed="rId4"/>
          <a:stretch>
            <a:fillRect/>
          </a:stretch>
        </p:blipFill>
        <p:spPr>
          <a:xfrm>
            <a:off x="4750426" y="1945613"/>
            <a:ext cx="4987572" cy="2479371"/>
          </a:xfrm>
          <a:prstGeom prst="rect">
            <a:avLst/>
          </a:prstGeom>
          <a:ln>
            <a:solidFill>
              <a:schemeClr val="bg1">
                <a:lumMod val="75000"/>
              </a:schemeClr>
            </a:solidFill>
          </a:ln>
        </p:spPr>
      </p:pic>
      <p:sp>
        <p:nvSpPr>
          <p:cNvPr id="12" name="テキスト ボックス 11">
            <a:extLst>
              <a:ext uri="{FF2B5EF4-FFF2-40B4-BE49-F238E27FC236}">
                <a16:creationId xmlns:a16="http://schemas.microsoft.com/office/drawing/2014/main" id="{F593BBA7-5064-9840-EA5F-FCD1F3B35A65}"/>
              </a:ext>
            </a:extLst>
          </p:cNvPr>
          <p:cNvSpPr txBox="1"/>
          <p:nvPr/>
        </p:nvSpPr>
        <p:spPr>
          <a:xfrm>
            <a:off x="4767712" y="4563128"/>
            <a:ext cx="4953000" cy="253916"/>
          </a:xfrm>
          <a:prstGeom prst="rect">
            <a:avLst/>
          </a:prstGeom>
          <a:noFill/>
        </p:spPr>
        <p:txBody>
          <a:bodyPr wrap="square">
            <a:spAutoFit/>
          </a:bodyPr>
          <a:lstStyle/>
          <a:p>
            <a:pPr algn="ctr"/>
            <a:r>
              <a:rPr lang="ja-JP" altLang="en-US" sz="1050">
                <a:effectLst/>
                <a:latin typeface="Meiryo" panose="020B0604030504040204" pitchFamily="34" charset="-128"/>
                <a:ea typeface="Meiryo" panose="020B0604030504040204" pitchFamily="34" charset="-128"/>
              </a:rPr>
              <a:t>出力テンプレートも定義可能</a:t>
            </a:r>
          </a:p>
        </p:txBody>
      </p:sp>
    </p:spTree>
    <p:extLst>
      <p:ext uri="{BB962C8B-B14F-4D97-AF65-F5344CB8AC3E}">
        <p14:creationId xmlns:p14="http://schemas.microsoft.com/office/powerpoint/2010/main" val="451360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グラフィカル ユーザー インターフェイス, テキスト, ホワイトボード&#10;&#10;自動的に生成された説明">
            <a:extLst>
              <a:ext uri="{FF2B5EF4-FFF2-40B4-BE49-F238E27FC236}">
                <a16:creationId xmlns:a16="http://schemas.microsoft.com/office/drawing/2014/main" id="{C0C32B1C-AD13-88F9-7141-981362214BEA}"/>
              </a:ext>
            </a:extLst>
          </p:cNvPr>
          <p:cNvPicPr>
            <a:picLocks noChangeAspect="1"/>
          </p:cNvPicPr>
          <p:nvPr/>
        </p:nvPicPr>
        <p:blipFill rotWithShape="1">
          <a:blip r:embed="rId3">
            <a:extLst>
              <a:ext uri="{28A0092B-C50C-407E-A947-70E740481C1C}">
                <a14:useLocalDpi xmlns:a14="http://schemas.microsoft.com/office/drawing/2010/main" val="0"/>
              </a:ext>
            </a:extLst>
          </a:blip>
          <a:srcRect l="12567" r="12714" b="21624"/>
          <a:stretch/>
        </p:blipFill>
        <p:spPr>
          <a:xfrm>
            <a:off x="2167926" y="2641397"/>
            <a:ext cx="4253698" cy="3353708"/>
          </a:xfrm>
          <a:prstGeom prst="rect">
            <a:avLst/>
          </a:prstGeom>
        </p:spPr>
      </p:pic>
      <p:pic>
        <p:nvPicPr>
          <p:cNvPr id="12" name="図 1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94900F5-7A7F-04B8-9C19-15D511956A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0984" y="2427024"/>
            <a:ext cx="1351016" cy="2522599"/>
          </a:xfrm>
          <a:prstGeom prst="rect">
            <a:avLst/>
          </a:prstGeom>
        </p:spPr>
      </p:pic>
      <p:grpSp>
        <p:nvGrpSpPr>
          <p:cNvPr id="8" name="図形グループ 6">
            <a:extLst>
              <a:ext uri="{FF2B5EF4-FFF2-40B4-BE49-F238E27FC236}">
                <a16:creationId xmlns:a16="http://schemas.microsoft.com/office/drawing/2014/main" id="{84CDC6B0-FAF9-DF9E-B3D0-5F296C70AA82}"/>
              </a:ext>
            </a:extLst>
          </p:cNvPr>
          <p:cNvGrpSpPr/>
          <p:nvPr/>
        </p:nvGrpSpPr>
        <p:grpSpPr>
          <a:xfrm>
            <a:off x="1363893" y="287033"/>
            <a:ext cx="4255281" cy="509335"/>
            <a:chOff x="0" y="287415"/>
            <a:chExt cx="3674853" cy="509335"/>
          </a:xfrm>
        </p:grpSpPr>
        <p:sp>
          <p:nvSpPr>
            <p:cNvPr id="9" name="平行四辺形 8">
              <a:extLst>
                <a:ext uri="{FF2B5EF4-FFF2-40B4-BE49-F238E27FC236}">
                  <a16:creationId xmlns:a16="http://schemas.microsoft.com/office/drawing/2014/main" id="{8A125B15-2B0B-46AB-3DC9-84293D2DBAE3}"/>
                </a:ext>
              </a:extLst>
            </p:cNvPr>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a:extLst>
                <a:ext uri="{FF2B5EF4-FFF2-40B4-BE49-F238E27FC236}">
                  <a16:creationId xmlns:a16="http://schemas.microsoft.com/office/drawing/2014/main" id="{C5424D10-31C2-96B3-38DB-5723B0567DE8}"/>
                </a:ext>
              </a:extLst>
            </p:cNvPr>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grpSp>
        <p:nvGrpSpPr>
          <p:cNvPr id="21" name="図形グループ 20"/>
          <p:cNvGrpSpPr/>
          <p:nvPr/>
        </p:nvGrpSpPr>
        <p:grpSpPr>
          <a:xfrm>
            <a:off x="0" y="287415"/>
            <a:ext cx="446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管理画面サインイン時の二要素認証</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11</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テキスト ボックス 10">
            <a:extLst>
              <a:ext uri="{FF2B5EF4-FFF2-40B4-BE49-F238E27FC236}">
                <a16:creationId xmlns:a16="http://schemas.microsoft.com/office/drawing/2014/main" id="{4B950479-0A8C-0171-BC56-88B4A7DDF9AD}"/>
              </a:ext>
            </a:extLst>
          </p:cNvPr>
          <p:cNvSpPr txBox="1"/>
          <p:nvPr/>
        </p:nvSpPr>
        <p:spPr>
          <a:xfrm>
            <a:off x="612000" y="1090800"/>
            <a:ext cx="8837631" cy="923330"/>
          </a:xfrm>
          <a:prstGeom prst="rect">
            <a:avLst/>
          </a:prstGeom>
          <a:noFill/>
        </p:spPr>
        <p:txBody>
          <a:bodyPr wrap="square">
            <a:spAutoFit/>
          </a:bodyPr>
          <a:lstStyle/>
          <a:p>
            <a:r>
              <a:rPr lang="ja-JP" altLang="en-US">
                <a:effectLst/>
                <a:latin typeface="Meiryo" panose="020B0604030504040204" pitchFamily="34" charset="-128"/>
                <a:ea typeface="Meiryo" panose="020B0604030504040204" pitchFamily="34" charset="-128"/>
              </a:rPr>
              <a:t>ワンタイムパスワードによる二要素認証、バックアップコードに対応。</a:t>
            </a:r>
            <a:endParaRPr lang="en-US" altLang="ja-JP">
              <a:effectLst/>
              <a:latin typeface="Meiryo" panose="020B0604030504040204" pitchFamily="34" charset="-128"/>
              <a:ea typeface="Meiryo" panose="020B0604030504040204" pitchFamily="34" charset="-128"/>
            </a:endParaRPr>
          </a:p>
          <a:p>
            <a:r>
              <a:rPr lang="ja-JP" altLang="en-US">
                <a:latin typeface="Meiryo" panose="020B0604030504040204" pitchFamily="34" charset="-128"/>
                <a:ea typeface="Meiryo" panose="020B0604030504040204" pitchFamily="34" charset="-128"/>
              </a:rPr>
              <a:t>セキュリティ向上のお役に立ちます。</a:t>
            </a:r>
            <a:endParaRPr lang="en-US" altLang="ja-JP">
              <a:latin typeface="Meiryo" panose="020B0604030504040204" pitchFamily="34" charset="-128"/>
              <a:ea typeface="Meiryo" panose="020B0604030504040204" pitchFamily="34" charset="-128"/>
            </a:endParaRPr>
          </a:p>
          <a:p>
            <a:r>
              <a:rPr lang="ja-JP" altLang="en-US">
                <a:effectLst/>
                <a:latin typeface="Meiryo" panose="020B0604030504040204" pitchFamily="34" charset="-128"/>
                <a:ea typeface="Meiryo" panose="020B0604030504040204" pitchFamily="34" charset="-128"/>
              </a:rPr>
              <a:t>ユーザーごとに、有効化するしないを選択することも可能です。</a:t>
            </a:r>
          </a:p>
        </p:txBody>
      </p:sp>
      <p:sp>
        <p:nvSpPr>
          <p:cNvPr id="14" name="曲折矢印 13">
            <a:extLst>
              <a:ext uri="{FF2B5EF4-FFF2-40B4-BE49-F238E27FC236}">
                <a16:creationId xmlns:a16="http://schemas.microsoft.com/office/drawing/2014/main" id="{768C956C-9BAB-6F13-CA6E-D0E9059F2609}"/>
              </a:ext>
            </a:extLst>
          </p:cNvPr>
          <p:cNvSpPr/>
          <p:nvPr/>
        </p:nvSpPr>
        <p:spPr>
          <a:xfrm rot="10800000">
            <a:off x="5316725" y="3514872"/>
            <a:ext cx="1568520" cy="1276815"/>
          </a:xfrm>
          <a:prstGeom prst="bentArrow">
            <a:avLst>
              <a:gd name="adj1" fmla="val 20633"/>
              <a:gd name="adj2" fmla="val 26294"/>
              <a:gd name="adj3" fmla="val 31987"/>
              <a:gd name="adj4" fmla="val 60344"/>
            </a:avLst>
          </a:prstGeom>
          <a:solidFill>
            <a:srgbClr val="0070C0"/>
          </a:solidFill>
          <a:ln>
            <a:noFill/>
          </a:ln>
          <a:effectLst>
            <a:outerShdw blurRad="124396"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297119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6">
            <a:extLst>
              <a:ext uri="{FF2B5EF4-FFF2-40B4-BE49-F238E27FC236}">
                <a16:creationId xmlns:a16="http://schemas.microsoft.com/office/drawing/2014/main" id="{84CDC6B0-FAF9-DF9E-B3D0-5F296C70AA82}"/>
              </a:ext>
            </a:extLst>
          </p:cNvPr>
          <p:cNvGrpSpPr/>
          <p:nvPr/>
        </p:nvGrpSpPr>
        <p:grpSpPr>
          <a:xfrm>
            <a:off x="1363893" y="287033"/>
            <a:ext cx="4255281" cy="509335"/>
            <a:chOff x="0" y="287415"/>
            <a:chExt cx="3674853" cy="509335"/>
          </a:xfrm>
        </p:grpSpPr>
        <p:sp>
          <p:nvSpPr>
            <p:cNvPr id="9" name="平行四辺形 8">
              <a:extLst>
                <a:ext uri="{FF2B5EF4-FFF2-40B4-BE49-F238E27FC236}">
                  <a16:creationId xmlns:a16="http://schemas.microsoft.com/office/drawing/2014/main" id="{8A125B15-2B0B-46AB-3DC9-84293D2DBAE3}"/>
                </a:ext>
              </a:extLst>
            </p:cNvPr>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a:extLst>
                <a:ext uri="{FF2B5EF4-FFF2-40B4-BE49-F238E27FC236}">
                  <a16:creationId xmlns:a16="http://schemas.microsoft.com/office/drawing/2014/main" id="{C5424D10-31C2-96B3-38DB-5723B0567DE8}"/>
                </a:ext>
              </a:extLst>
            </p:cNvPr>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grpSp>
        <p:nvGrpSpPr>
          <p:cNvPr id="21" name="図形グループ 20"/>
          <p:cNvGrpSpPr/>
          <p:nvPr/>
        </p:nvGrpSpPr>
        <p:grpSpPr>
          <a:xfrm>
            <a:off x="0" y="287415"/>
            <a:ext cx="446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1859783"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との連携</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12</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pic>
        <p:nvPicPr>
          <p:cNvPr id="3" name="図 2">
            <a:extLst>
              <a:ext uri="{FF2B5EF4-FFF2-40B4-BE49-F238E27FC236}">
                <a16:creationId xmlns:a16="http://schemas.microsoft.com/office/drawing/2014/main" id="{C04FE5FE-AC5D-4523-6777-60FEC299B2CA}"/>
              </a:ext>
            </a:extLst>
          </p:cNvPr>
          <p:cNvPicPr>
            <a:picLocks noChangeAspect="1"/>
          </p:cNvPicPr>
          <p:nvPr/>
        </p:nvPicPr>
        <p:blipFill>
          <a:blip r:embed="rId3"/>
          <a:stretch>
            <a:fillRect/>
          </a:stretch>
        </p:blipFill>
        <p:spPr>
          <a:xfrm>
            <a:off x="722480" y="200059"/>
            <a:ext cx="1178635" cy="589318"/>
          </a:xfrm>
          <a:prstGeom prst="rect">
            <a:avLst/>
          </a:prstGeom>
        </p:spPr>
      </p:pic>
      <p:sp>
        <p:nvSpPr>
          <p:cNvPr id="12" name="テキスト ボックス 11">
            <a:extLst>
              <a:ext uri="{FF2B5EF4-FFF2-40B4-BE49-F238E27FC236}">
                <a16:creationId xmlns:a16="http://schemas.microsoft.com/office/drawing/2014/main" id="{14BD754D-C6B3-7E33-88ED-A94B744E3F09}"/>
              </a:ext>
            </a:extLst>
          </p:cNvPr>
          <p:cNvSpPr txBox="1"/>
          <p:nvPr/>
        </p:nvSpPr>
        <p:spPr>
          <a:xfrm>
            <a:off x="612000" y="1090800"/>
            <a:ext cx="8837631" cy="923330"/>
          </a:xfrm>
          <a:prstGeom prst="rect">
            <a:avLst/>
          </a:prstGeom>
          <a:noFill/>
        </p:spPr>
        <p:txBody>
          <a:bodyPr wrap="square">
            <a:spAutoFit/>
          </a:bodyPr>
          <a:lstStyle/>
          <a:p>
            <a:r>
              <a:rPr lang="ja-JP" altLang="en-US">
                <a:effectLst/>
                <a:latin typeface="Meiryo" panose="020B0604030504040204" pitchFamily="34" charset="-128"/>
                <a:ea typeface="Meiryo" panose="020B0604030504040204" pitchFamily="34" charset="-128"/>
              </a:rPr>
              <a:t>動画ストリーミングサービス「</a:t>
            </a:r>
            <a:r>
              <a:rPr lang="en-US" altLang="ja-JP">
                <a:effectLst/>
                <a:latin typeface="Meiryo" panose="020B0604030504040204" pitchFamily="34" charset="-128"/>
                <a:ea typeface="Meiryo" panose="020B0604030504040204" pitchFamily="34" charset="-128"/>
              </a:rPr>
              <a:t>Vimeo</a:t>
            </a:r>
            <a:r>
              <a:rPr lang="ja-JP" altLang="en-US">
                <a:effectLst/>
                <a:latin typeface="Meiryo" panose="020B0604030504040204" pitchFamily="34" charset="-128"/>
                <a:ea typeface="Meiryo" panose="020B0604030504040204" pitchFamily="34" charset="-128"/>
              </a:rPr>
              <a:t>」から動画を挿入可能になりました。</a:t>
            </a:r>
            <a:r>
              <a:rPr lang="en-US" altLang="ja-JP" err="1">
                <a:effectLst/>
                <a:latin typeface="Meiryo" panose="020B0604030504040204" pitchFamily="34" charset="-128"/>
                <a:ea typeface="Meiryo" panose="020B0604030504040204" pitchFamily="34" charset="-128"/>
              </a:rPr>
              <a:t>PowerCMS</a:t>
            </a:r>
            <a:r>
              <a:rPr lang="ja-JP" altLang="en-US">
                <a:effectLst/>
                <a:latin typeface="Meiryo" panose="020B0604030504040204" pitchFamily="34" charset="-128"/>
                <a:ea typeface="Meiryo" panose="020B0604030504040204" pitchFamily="34" charset="-128"/>
              </a:rPr>
              <a:t> から「</a:t>
            </a:r>
            <a:r>
              <a:rPr lang="en-US" altLang="ja-JP">
                <a:effectLst/>
                <a:latin typeface="Meiryo" panose="020B0604030504040204" pitchFamily="34" charset="-128"/>
                <a:ea typeface="Meiryo" panose="020B0604030504040204" pitchFamily="34" charset="-128"/>
              </a:rPr>
              <a:t>Vimeo</a:t>
            </a:r>
            <a:r>
              <a:rPr lang="ja-JP" altLang="en-US">
                <a:effectLst/>
                <a:latin typeface="Meiryo" panose="020B0604030504040204" pitchFamily="34" charset="-128"/>
                <a:ea typeface="Meiryo" panose="020B0604030504040204" pitchFamily="34" charset="-128"/>
              </a:rPr>
              <a:t>」にアップロードもでき、双方向での運用が可能になります。</a:t>
            </a:r>
          </a:p>
        </p:txBody>
      </p:sp>
      <p:pic>
        <p:nvPicPr>
          <p:cNvPr id="4" name="図 3">
            <a:extLst>
              <a:ext uri="{FF2B5EF4-FFF2-40B4-BE49-F238E27FC236}">
                <a16:creationId xmlns:a16="http://schemas.microsoft.com/office/drawing/2014/main" id="{0045F6EE-2D8D-E222-66C5-AC670D58BD2B}"/>
              </a:ext>
            </a:extLst>
          </p:cNvPr>
          <p:cNvPicPr>
            <a:picLocks noChangeAspect="1"/>
          </p:cNvPicPr>
          <p:nvPr/>
        </p:nvPicPr>
        <p:blipFill>
          <a:blip r:embed="rId4"/>
          <a:stretch>
            <a:fillRect/>
          </a:stretch>
        </p:blipFill>
        <p:spPr>
          <a:xfrm>
            <a:off x="5236211" y="2502296"/>
            <a:ext cx="4237516" cy="2540603"/>
          </a:xfrm>
          <a:prstGeom prst="rect">
            <a:avLst/>
          </a:prstGeom>
        </p:spPr>
      </p:pic>
      <p:pic>
        <p:nvPicPr>
          <p:cNvPr id="5" name="図 4">
            <a:extLst>
              <a:ext uri="{FF2B5EF4-FFF2-40B4-BE49-F238E27FC236}">
                <a16:creationId xmlns:a16="http://schemas.microsoft.com/office/drawing/2014/main" id="{6F20A131-E820-0F9A-37C0-E9C0BAEC88FD}"/>
              </a:ext>
            </a:extLst>
          </p:cNvPr>
          <p:cNvPicPr>
            <a:picLocks noChangeAspect="1"/>
          </p:cNvPicPr>
          <p:nvPr/>
        </p:nvPicPr>
        <p:blipFill>
          <a:blip r:embed="rId5"/>
          <a:stretch>
            <a:fillRect/>
          </a:stretch>
        </p:blipFill>
        <p:spPr>
          <a:xfrm>
            <a:off x="790015" y="2559979"/>
            <a:ext cx="4237516" cy="2355962"/>
          </a:xfrm>
          <a:prstGeom prst="rect">
            <a:avLst/>
          </a:prstGeom>
        </p:spPr>
      </p:pic>
      <p:sp>
        <p:nvSpPr>
          <p:cNvPr id="16" name="テキスト ボックス 15">
            <a:extLst>
              <a:ext uri="{FF2B5EF4-FFF2-40B4-BE49-F238E27FC236}">
                <a16:creationId xmlns:a16="http://schemas.microsoft.com/office/drawing/2014/main" id="{F5CDF550-3F7C-C63D-4834-0B11A48F343C}"/>
              </a:ext>
            </a:extLst>
          </p:cNvPr>
          <p:cNvSpPr txBox="1"/>
          <p:nvPr/>
        </p:nvSpPr>
        <p:spPr>
          <a:xfrm>
            <a:off x="357742" y="5300700"/>
            <a:ext cx="4953000" cy="253916"/>
          </a:xfrm>
          <a:prstGeom prst="rect">
            <a:avLst/>
          </a:prstGeom>
          <a:noFill/>
        </p:spPr>
        <p:txBody>
          <a:bodyPr wrap="square">
            <a:spAutoFit/>
          </a:bodyPr>
          <a:lstStyle/>
          <a:p>
            <a:pPr algn="ctr"/>
            <a:r>
              <a:rPr lang="ja-JP" altLang="en-US" sz="1050">
                <a:effectLst/>
                <a:latin typeface="Meiryo" panose="020B0604030504040204" pitchFamily="34" charset="-128"/>
                <a:ea typeface="Meiryo" panose="020B0604030504040204" pitchFamily="34" charset="-128"/>
              </a:rPr>
              <a:t>アップロードすることも可能</a:t>
            </a:r>
          </a:p>
        </p:txBody>
      </p:sp>
      <p:sp>
        <p:nvSpPr>
          <p:cNvPr id="18" name="テキスト ボックス 17">
            <a:extLst>
              <a:ext uri="{FF2B5EF4-FFF2-40B4-BE49-F238E27FC236}">
                <a16:creationId xmlns:a16="http://schemas.microsoft.com/office/drawing/2014/main" id="{8260D494-C84C-81D6-A205-D923B28ACB43}"/>
              </a:ext>
            </a:extLst>
          </p:cNvPr>
          <p:cNvSpPr txBox="1"/>
          <p:nvPr/>
        </p:nvSpPr>
        <p:spPr>
          <a:xfrm>
            <a:off x="4953000" y="5300318"/>
            <a:ext cx="4953000" cy="253916"/>
          </a:xfrm>
          <a:prstGeom prst="rect">
            <a:avLst/>
          </a:prstGeom>
          <a:noFill/>
        </p:spPr>
        <p:txBody>
          <a:bodyPr wrap="square">
            <a:spAutoFit/>
          </a:bodyPr>
          <a:lstStyle/>
          <a:p>
            <a:pPr algn="ctr"/>
            <a:r>
              <a:rPr lang="ja-JP" altLang="en-US" sz="1050">
                <a:latin typeface="Meiryo" panose="020B0604030504040204" pitchFamily="34" charset="-128"/>
                <a:ea typeface="Meiryo" panose="020B0604030504040204" pitchFamily="34" charset="-128"/>
              </a:rPr>
              <a:t>アップロード済み動画を選択して挿入</a:t>
            </a:r>
          </a:p>
        </p:txBody>
      </p:sp>
    </p:spTree>
    <p:extLst>
      <p:ext uri="{BB962C8B-B14F-4D97-AF65-F5344CB8AC3E}">
        <p14:creationId xmlns:p14="http://schemas.microsoft.com/office/powerpoint/2010/main" val="20004855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6">
            <a:extLst>
              <a:ext uri="{FF2B5EF4-FFF2-40B4-BE49-F238E27FC236}">
                <a16:creationId xmlns:a16="http://schemas.microsoft.com/office/drawing/2014/main" id="{84CDC6B0-FAF9-DF9E-B3D0-5F296C70AA82}"/>
              </a:ext>
            </a:extLst>
          </p:cNvPr>
          <p:cNvGrpSpPr/>
          <p:nvPr/>
        </p:nvGrpSpPr>
        <p:grpSpPr>
          <a:xfrm>
            <a:off x="1363893" y="287033"/>
            <a:ext cx="4255281" cy="509335"/>
            <a:chOff x="0" y="287415"/>
            <a:chExt cx="3674853" cy="509335"/>
          </a:xfrm>
        </p:grpSpPr>
        <p:sp>
          <p:nvSpPr>
            <p:cNvPr id="9" name="平行四辺形 8">
              <a:extLst>
                <a:ext uri="{FF2B5EF4-FFF2-40B4-BE49-F238E27FC236}">
                  <a16:creationId xmlns:a16="http://schemas.microsoft.com/office/drawing/2014/main" id="{8A125B15-2B0B-46AB-3DC9-84293D2DBAE3}"/>
                </a:ext>
              </a:extLst>
            </p:cNvPr>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a:extLst>
                <a:ext uri="{FF2B5EF4-FFF2-40B4-BE49-F238E27FC236}">
                  <a16:creationId xmlns:a16="http://schemas.microsoft.com/office/drawing/2014/main" id="{C5424D10-31C2-96B3-38DB-5723B0567DE8}"/>
                </a:ext>
              </a:extLst>
            </p:cNvPr>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grpSp>
        <p:nvGrpSpPr>
          <p:cNvPr id="21" name="図形グループ 20"/>
          <p:cNvGrpSpPr/>
          <p:nvPr/>
        </p:nvGrpSpPr>
        <p:grpSpPr>
          <a:xfrm>
            <a:off x="0" y="287415"/>
            <a:ext cx="446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en-US" altLang="ja-JP" sz="2400" b="1">
                <a:latin typeface="メイリオ" panose="020B0604030504040204" pitchFamily="50" charset="-128"/>
                <a:ea typeface="メイリオ" panose="020B0604030504040204" pitchFamily="50" charset="-128"/>
              </a:rPr>
              <a:t>LINE </a:t>
            </a:r>
            <a:r>
              <a:rPr lang="ja-JP" altLang="en-US" sz="2400" b="1">
                <a:latin typeface="メイリオ" panose="020B0604030504040204" pitchFamily="50" charset="-128"/>
                <a:ea typeface="メイリオ" panose="020B0604030504040204" pitchFamily="50" charset="-128"/>
              </a:rPr>
              <a:t>投稿機能</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13</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テキスト ボックス 10">
            <a:extLst>
              <a:ext uri="{FF2B5EF4-FFF2-40B4-BE49-F238E27FC236}">
                <a16:creationId xmlns:a16="http://schemas.microsoft.com/office/drawing/2014/main" id="{2E798472-1052-CF1D-8C02-D07FB65DFA35}"/>
              </a:ext>
            </a:extLst>
          </p:cNvPr>
          <p:cNvSpPr txBox="1"/>
          <p:nvPr/>
        </p:nvSpPr>
        <p:spPr>
          <a:xfrm>
            <a:off x="612000" y="1090800"/>
            <a:ext cx="8837631" cy="1477328"/>
          </a:xfrm>
          <a:prstGeom prst="rect">
            <a:avLst/>
          </a:prstGeom>
          <a:noFill/>
        </p:spPr>
        <p:txBody>
          <a:bodyPr wrap="square" lIns="91440" tIns="45720" rIns="91440" bIns="45720" anchor="t">
            <a:spAutoFit/>
          </a:bodyPr>
          <a:lstStyle/>
          <a:p>
            <a:r>
              <a:rPr lang="en-US" altLang="ja-JP">
                <a:latin typeface="Meiryo" panose="020B0604030504040204" pitchFamily="34" charset="-128"/>
                <a:ea typeface="Meiryo" panose="020B0604030504040204" pitchFamily="34" charset="-128"/>
              </a:rPr>
              <a:t>Twitter</a:t>
            </a:r>
            <a:r>
              <a:rPr lang="ja-JP" altLang="en-US">
                <a:latin typeface="Meiryo" panose="020B0604030504040204" pitchFamily="34" charset="-128"/>
                <a:ea typeface="Meiryo" panose="020B0604030504040204" pitchFamily="34" charset="-128"/>
              </a:rPr>
              <a:t> だけではなく </a:t>
            </a:r>
            <a:r>
              <a:rPr lang="en-US" altLang="ja-JP">
                <a:latin typeface="Meiryo" panose="020B0604030504040204" pitchFamily="34" charset="-128"/>
                <a:ea typeface="Meiryo" panose="020B0604030504040204" pitchFamily="34" charset="-128"/>
              </a:rPr>
              <a:t>LINE </a:t>
            </a:r>
            <a:r>
              <a:rPr lang="ja-JP" altLang="en-US">
                <a:latin typeface="Meiryo" panose="020B0604030504040204" pitchFamily="34" charset="-128"/>
                <a:ea typeface="Meiryo" panose="020B0604030504040204" pitchFamily="34" charset="-128"/>
              </a:rPr>
              <a:t>への投稿も可能になりました。</a:t>
            </a:r>
            <a:br>
              <a:rPr lang="en-US" altLang="ja-JP">
                <a:latin typeface="Meiryo" panose="020B0604030504040204" pitchFamily="34" charset="-128"/>
                <a:ea typeface="Meiryo" panose="020B0604030504040204" pitchFamily="34" charset="-128"/>
              </a:rPr>
            </a:br>
            <a:r>
              <a:rPr lang="ja-JP" altLang="en-US">
                <a:latin typeface="Meiryo" panose="020B0604030504040204" pitchFamily="34" charset="-128"/>
                <a:ea typeface="Meiryo" panose="020B0604030504040204" pitchFamily="34" charset="-128"/>
              </a:rPr>
              <a:t>テキストのみ、テンプレート</a:t>
            </a:r>
            <a:r>
              <a:rPr lang="en-US" altLang="ja-JP">
                <a:latin typeface="Meiryo" panose="020B0604030504040204" pitchFamily="34" charset="-128"/>
                <a:ea typeface="Meiryo" panose="020B0604030504040204" pitchFamily="34" charset="-128"/>
              </a:rPr>
              <a:t>(</a:t>
            </a:r>
            <a:r>
              <a:rPr lang="ja-JP" altLang="en-US">
                <a:latin typeface="Meiryo" panose="020B0604030504040204" pitchFamily="34" charset="-128"/>
                <a:ea typeface="Meiryo" panose="020B0604030504040204" pitchFamily="34" charset="-128"/>
              </a:rPr>
              <a:t>ボタン</a:t>
            </a:r>
            <a:r>
              <a:rPr lang="en-US" altLang="ja-JP">
                <a:latin typeface="Meiryo" panose="020B0604030504040204" pitchFamily="34" charset="-128"/>
                <a:ea typeface="Meiryo" panose="020B0604030504040204" pitchFamily="34" charset="-128"/>
              </a:rPr>
              <a:t>)</a:t>
            </a:r>
            <a:r>
              <a:rPr lang="ja-JP" altLang="en-US">
                <a:latin typeface="Meiryo" panose="020B0604030504040204" pitchFamily="34" charset="-128"/>
                <a:ea typeface="Meiryo" panose="020B0604030504040204" pitchFamily="34" charset="-128"/>
              </a:rPr>
              <a:t>型を選択可能。</a:t>
            </a:r>
            <a:endParaRPr lang="en-US" altLang="ja-JP">
              <a:latin typeface="Meiryo" panose="020B0604030504040204" pitchFamily="34" charset="-128"/>
              <a:ea typeface="Meiryo" panose="020B0604030504040204" pitchFamily="34" charset="-128"/>
            </a:endParaRPr>
          </a:p>
          <a:p>
            <a:endParaRPr lang="en-US" altLang="ja-JP">
              <a:latin typeface="Meiryo" panose="020B0604030504040204" pitchFamily="34" charset="-128"/>
              <a:ea typeface="Meiryo" panose="020B0604030504040204" pitchFamily="34" charset="-128"/>
            </a:endParaRPr>
          </a:p>
          <a:p>
            <a:r>
              <a:rPr lang="ja-JP" altLang="en-US">
                <a:latin typeface="Meiryo" panose="020B0604030504040204" pitchFamily="34" charset="-128"/>
                <a:ea typeface="Meiryo" panose="020B0604030504040204" pitchFamily="34" charset="-128"/>
              </a:rPr>
              <a:t>テストアカウントと運用本番アカウントのふたつが登録できます。事前にテストアカウントでチェックしてから投稿できるので安心です。</a:t>
            </a:r>
            <a:endParaRPr lang="ja-JP"/>
          </a:p>
        </p:txBody>
      </p:sp>
      <p:pic>
        <p:nvPicPr>
          <p:cNvPr id="3" name="図 2">
            <a:extLst>
              <a:ext uri="{FF2B5EF4-FFF2-40B4-BE49-F238E27FC236}">
                <a16:creationId xmlns:a16="http://schemas.microsoft.com/office/drawing/2014/main" id="{1B3A7453-7821-DB9E-5809-0C874297B084}"/>
              </a:ext>
            </a:extLst>
          </p:cNvPr>
          <p:cNvPicPr>
            <a:picLocks noChangeAspect="1"/>
          </p:cNvPicPr>
          <p:nvPr/>
        </p:nvPicPr>
        <p:blipFill>
          <a:blip r:embed="rId3"/>
          <a:stretch>
            <a:fillRect/>
          </a:stretch>
        </p:blipFill>
        <p:spPr>
          <a:xfrm>
            <a:off x="690585" y="2862178"/>
            <a:ext cx="5545115" cy="2699299"/>
          </a:xfrm>
          <a:prstGeom prst="rect">
            <a:avLst/>
          </a:prstGeom>
        </p:spPr>
      </p:pic>
      <p:sp>
        <p:nvSpPr>
          <p:cNvPr id="15" name="テキスト ボックス 14">
            <a:extLst>
              <a:ext uri="{FF2B5EF4-FFF2-40B4-BE49-F238E27FC236}">
                <a16:creationId xmlns:a16="http://schemas.microsoft.com/office/drawing/2014/main" id="{4FFDCEBA-10D8-7911-D300-C845CFF1A5AD}"/>
              </a:ext>
            </a:extLst>
          </p:cNvPr>
          <p:cNvSpPr txBox="1"/>
          <p:nvPr/>
        </p:nvSpPr>
        <p:spPr>
          <a:xfrm>
            <a:off x="7025188" y="6105346"/>
            <a:ext cx="1941025" cy="253916"/>
          </a:xfrm>
          <a:prstGeom prst="rect">
            <a:avLst/>
          </a:prstGeom>
          <a:noFill/>
        </p:spPr>
        <p:txBody>
          <a:bodyPr wrap="square">
            <a:spAutoFit/>
          </a:bodyPr>
          <a:lstStyle/>
          <a:p>
            <a:pPr algn="ctr"/>
            <a:r>
              <a:rPr lang="ja-JP" altLang="en-US" sz="1050">
                <a:effectLst/>
                <a:latin typeface="Meiryo" panose="020B0604030504040204" pitchFamily="34" charset="-128"/>
                <a:ea typeface="Meiryo" panose="020B0604030504040204" pitchFamily="34" charset="-128"/>
              </a:rPr>
              <a:t>テンプレート</a:t>
            </a:r>
            <a:r>
              <a:rPr lang="en-US" altLang="ja-JP" sz="1050">
                <a:effectLst/>
                <a:latin typeface="Meiryo" panose="020B0604030504040204" pitchFamily="34" charset="-128"/>
                <a:ea typeface="Meiryo" panose="020B0604030504040204" pitchFamily="34" charset="-128"/>
              </a:rPr>
              <a:t>(</a:t>
            </a:r>
            <a:r>
              <a:rPr lang="ja-JP" altLang="en-US" sz="1050">
                <a:effectLst/>
                <a:latin typeface="Meiryo" panose="020B0604030504040204" pitchFamily="34" charset="-128"/>
                <a:ea typeface="Meiryo" panose="020B0604030504040204" pitchFamily="34" charset="-128"/>
              </a:rPr>
              <a:t>ボタン</a:t>
            </a:r>
            <a:r>
              <a:rPr lang="en-US" altLang="ja-JP" sz="1050">
                <a:effectLst/>
                <a:latin typeface="Meiryo" panose="020B0604030504040204" pitchFamily="34" charset="-128"/>
                <a:ea typeface="Meiryo" panose="020B0604030504040204" pitchFamily="34" charset="-128"/>
              </a:rPr>
              <a:t>)</a:t>
            </a:r>
            <a:r>
              <a:rPr lang="ja-JP" altLang="en-US" sz="1050">
                <a:effectLst/>
                <a:latin typeface="Meiryo" panose="020B0604030504040204" pitchFamily="34" charset="-128"/>
                <a:ea typeface="Meiryo" panose="020B0604030504040204" pitchFamily="34" charset="-128"/>
              </a:rPr>
              <a:t>型</a:t>
            </a:r>
          </a:p>
        </p:txBody>
      </p:sp>
      <p:sp>
        <p:nvSpPr>
          <p:cNvPr id="6" name="テキスト ボックス 5">
            <a:extLst>
              <a:ext uri="{FF2B5EF4-FFF2-40B4-BE49-F238E27FC236}">
                <a16:creationId xmlns:a16="http://schemas.microsoft.com/office/drawing/2014/main" id="{66670518-D394-10F0-650D-7BCCBB8D765E}"/>
              </a:ext>
            </a:extLst>
          </p:cNvPr>
          <p:cNvSpPr txBox="1"/>
          <p:nvPr/>
        </p:nvSpPr>
        <p:spPr>
          <a:xfrm>
            <a:off x="965047" y="5748831"/>
            <a:ext cx="5211683" cy="307777"/>
          </a:xfrm>
          <a:prstGeom prst="rect">
            <a:avLst/>
          </a:prstGeom>
          <a:noFill/>
        </p:spPr>
        <p:txBody>
          <a:bodyPr wrap="none" rtlCol="0">
            <a:spAutoFit/>
          </a:bodyPr>
          <a:lstStyle/>
          <a:p>
            <a:r>
              <a:rPr lang="ja-JP" altLang="en-US" sz="1400">
                <a:latin typeface="Meiryo" panose="020B0604030504040204" pitchFamily="34" charset="-128"/>
                <a:ea typeface="Meiryo" panose="020B0604030504040204" pitchFamily="34" charset="-128"/>
              </a:rPr>
              <a:t>自動投稿はもちろん、任意のタイミングでの投稿も可能です。</a:t>
            </a:r>
            <a:endParaRPr kumimoji="1" lang="ja-JP" altLang="en-US" sz="1400">
              <a:latin typeface="Meiryo" panose="020B0604030504040204" pitchFamily="34" charset="-128"/>
              <a:ea typeface="Meiryo" panose="020B0604030504040204" pitchFamily="34" charset="-128"/>
            </a:endParaRPr>
          </a:p>
        </p:txBody>
      </p:sp>
      <p:pic>
        <p:nvPicPr>
          <p:cNvPr id="5122" name="Picture 2" descr="LINE に投稿された内容">
            <a:extLst>
              <a:ext uri="{FF2B5EF4-FFF2-40B4-BE49-F238E27FC236}">
                <a16:creationId xmlns:a16="http://schemas.microsoft.com/office/drawing/2014/main" id="{E38DCA7E-6FBE-A832-E928-B0BDE38A6A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1769" y="2891944"/>
            <a:ext cx="2907862" cy="316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84948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6">
            <a:extLst>
              <a:ext uri="{FF2B5EF4-FFF2-40B4-BE49-F238E27FC236}">
                <a16:creationId xmlns:a16="http://schemas.microsoft.com/office/drawing/2014/main" id="{84CDC6B0-FAF9-DF9E-B3D0-5F296C70AA82}"/>
              </a:ext>
            </a:extLst>
          </p:cNvPr>
          <p:cNvGrpSpPr/>
          <p:nvPr/>
        </p:nvGrpSpPr>
        <p:grpSpPr>
          <a:xfrm>
            <a:off x="3314361" y="287033"/>
            <a:ext cx="4255281" cy="509335"/>
            <a:chOff x="0" y="287415"/>
            <a:chExt cx="3674853" cy="509335"/>
          </a:xfrm>
        </p:grpSpPr>
        <p:sp>
          <p:nvSpPr>
            <p:cNvPr id="9" name="平行四辺形 8">
              <a:extLst>
                <a:ext uri="{FF2B5EF4-FFF2-40B4-BE49-F238E27FC236}">
                  <a16:creationId xmlns:a16="http://schemas.microsoft.com/office/drawing/2014/main" id="{8A125B15-2B0B-46AB-3DC9-84293D2DBAE3}"/>
                </a:ext>
              </a:extLst>
            </p:cNvPr>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a:extLst>
                <a:ext uri="{FF2B5EF4-FFF2-40B4-BE49-F238E27FC236}">
                  <a16:creationId xmlns:a16="http://schemas.microsoft.com/office/drawing/2014/main" id="{C5424D10-31C2-96B3-38DB-5723B0567DE8}"/>
                </a:ext>
              </a:extLst>
            </p:cNvPr>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grpSp>
        <p:nvGrpSpPr>
          <p:cNvPr id="21" name="図形グループ 20"/>
          <p:cNvGrpSpPr/>
          <p:nvPr/>
        </p:nvGrpSpPr>
        <p:grpSpPr>
          <a:xfrm>
            <a:off x="0" y="287415"/>
            <a:ext cx="446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794027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パスワード変更の強制、最終サインイン日時の記録</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14</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テキスト ボックス 10">
            <a:extLst>
              <a:ext uri="{FF2B5EF4-FFF2-40B4-BE49-F238E27FC236}">
                <a16:creationId xmlns:a16="http://schemas.microsoft.com/office/drawing/2014/main" id="{32C48E48-7F98-AB70-A55C-11D0FD6C95C9}"/>
              </a:ext>
            </a:extLst>
          </p:cNvPr>
          <p:cNvSpPr txBox="1"/>
          <p:nvPr/>
        </p:nvSpPr>
        <p:spPr>
          <a:xfrm>
            <a:off x="612000" y="1090800"/>
            <a:ext cx="8837631" cy="1477328"/>
          </a:xfrm>
          <a:prstGeom prst="rect">
            <a:avLst/>
          </a:prstGeom>
          <a:noFill/>
        </p:spPr>
        <p:txBody>
          <a:bodyPr wrap="square">
            <a:spAutoFit/>
          </a:bodyPr>
          <a:lstStyle/>
          <a:p>
            <a:r>
              <a:rPr lang="en-US" altLang="ja-JP">
                <a:effectLst/>
                <a:latin typeface="Meiryo" panose="020B0604030504040204" pitchFamily="34" charset="-128"/>
                <a:ea typeface="Meiryo" panose="020B0604030504040204" pitchFamily="34" charset="-128"/>
              </a:rPr>
              <a:t>CMS </a:t>
            </a:r>
            <a:r>
              <a:rPr lang="ja-JP" altLang="en-US">
                <a:effectLst/>
                <a:latin typeface="Meiryo" panose="020B0604030504040204" pitchFamily="34" charset="-128"/>
                <a:ea typeface="Meiryo" panose="020B0604030504040204" pitchFamily="34" charset="-128"/>
              </a:rPr>
              <a:t>の管理画面にログインする</a:t>
            </a:r>
            <a:r>
              <a:rPr lang="ja-JP" altLang="en-US" b="1">
                <a:effectLst/>
                <a:latin typeface="Meiryo" panose="020B0604030504040204" pitchFamily="34" charset="-128"/>
                <a:ea typeface="Meiryo" panose="020B0604030504040204" pitchFamily="34" charset="-128"/>
              </a:rPr>
              <a:t>初期設定パスワード</a:t>
            </a:r>
            <a:r>
              <a:rPr lang="ja-JP" altLang="en-US">
                <a:effectLst/>
                <a:latin typeface="Meiryo" panose="020B0604030504040204" pitchFamily="34" charset="-128"/>
                <a:ea typeface="Meiryo" panose="020B0604030504040204" pitchFamily="34" charset="-128"/>
              </a:rPr>
              <a:t>を、強制的に変更させることができるようになりました。</a:t>
            </a:r>
            <a:endParaRPr lang="en-US" altLang="ja-JP">
              <a:effectLst/>
              <a:latin typeface="Meiryo" panose="020B0604030504040204" pitchFamily="34" charset="-128"/>
              <a:ea typeface="Meiryo" panose="020B0604030504040204" pitchFamily="34" charset="-128"/>
            </a:endParaRPr>
          </a:p>
          <a:p>
            <a:r>
              <a:rPr lang="ja-JP" altLang="en-US">
                <a:latin typeface="Meiryo" panose="020B0604030504040204" pitchFamily="34" charset="-128"/>
                <a:ea typeface="Meiryo" panose="020B0604030504040204" pitchFamily="34" charset="-128"/>
              </a:rPr>
              <a:t>定期的なパスワード変更を実施したい場合は、</a:t>
            </a:r>
            <a:r>
              <a:rPr lang="en-US" altLang="ja-JP" err="1">
                <a:latin typeface="Meiryo" panose="020B0604030504040204" pitchFamily="34" charset="-128"/>
                <a:ea typeface="Meiryo" panose="020B0604030504040204" pitchFamily="34" charset="-128"/>
              </a:rPr>
              <a:t>PasswordExpired</a:t>
            </a:r>
            <a:r>
              <a:rPr lang="en-US" altLang="ja-JP">
                <a:latin typeface="Meiryo" panose="020B0604030504040204" pitchFamily="34" charset="-128"/>
                <a:ea typeface="Meiryo" panose="020B0604030504040204" pitchFamily="34" charset="-128"/>
              </a:rPr>
              <a:t> </a:t>
            </a:r>
            <a:r>
              <a:rPr lang="ja-JP" altLang="en-US">
                <a:latin typeface="Meiryo" panose="020B0604030504040204" pitchFamily="34" charset="-128"/>
                <a:ea typeface="Meiryo" panose="020B0604030504040204" pitchFamily="34" charset="-128"/>
              </a:rPr>
              <a:t>プラグインで設定することが可能です。</a:t>
            </a:r>
            <a:endParaRPr lang="ja-JP" altLang="ja-JP">
              <a:latin typeface="Meiryo" panose="020B0604030504040204" pitchFamily="34" charset="-128"/>
              <a:ea typeface="Meiryo" panose="020B0604030504040204" pitchFamily="34" charset="-128"/>
            </a:endParaRPr>
          </a:p>
          <a:p>
            <a:endParaRPr lang="ja-JP" altLang="en-US">
              <a:effectLst/>
              <a:latin typeface="Meiryo" panose="020B0604030504040204" pitchFamily="34" charset="-128"/>
              <a:ea typeface="Meiryo" panose="020B0604030504040204" pitchFamily="34" charset="-128"/>
            </a:endParaRPr>
          </a:p>
        </p:txBody>
      </p:sp>
      <p:pic>
        <p:nvPicPr>
          <p:cNvPr id="4" name="図 3">
            <a:extLst>
              <a:ext uri="{FF2B5EF4-FFF2-40B4-BE49-F238E27FC236}">
                <a16:creationId xmlns:a16="http://schemas.microsoft.com/office/drawing/2014/main" id="{560A90E9-CE47-29D9-B458-A9EEBA54DFDB}"/>
              </a:ext>
            </a:extLst>
          </p:cNvPr>
          <p:cNvPicPr>
            <a:picLocks noChangeAspect="1"/>
          </p:cNvPicPr>
          <p:nvPr/>
        </p:nvPicPr>
        <p:blipFill>
          <a:blip r:embed="rId3"/>
          <a:stretch>
            <a:fillRect/>
          </a:stretch>
        </p:blipFill>
        <p:spPr>
          <a:xfrm>
            <a:off x="763587" y="2437222"/>
            <a:ext cx="4189413" cy="2651855"/>
          </a:xfrm>
          <a:prstGeom prst="rect">
            <a:avLst/>
          </a:prstGeom>
          <a:ln>
            <a:solidFill>
              <a:schemeClr val="bg1">
                <a:lumMod val="75000"/>
              </a:schemeClr>
            </a:solidFill>
          </a:ln>
        </p:spPr>
      </p:pic>
      <p:pic>
        <p:nvPicPr>
          <p:cNvPr id="5" name="図 4">
            <a:extLst>
              <a:ext uri="{FF2B5EF4-FFF2-40B4-BE49-F238E27FC236}">
                <a16:creationId xmlns:a16="http://schemas.microsoft.com/office/drawing/2014/main" id="{34E284F7-DCDA-7377-907A-917E21B1914B}"/>
              </a:ext>
            </a:extLst>
          </p:cNvPr>
          <p:cNvPicPr>
            <a:picLocks noChangeAspect="1"/>
          </p:cNvPicPr>
          <p:nvPr/>
        </p:nvPicPr>
        <p:blipFill>
          <a:blip r:embed="rId4"/>
          <a:stretch>
            <a:fillRect/>
          </a:stretch>
        </p:blipFill>
        <p:spPr>
          <a:xfrm>
            <a:off x="2875608" y="4322152"/>
            <a:ext cx="6737613" cy="1656128"/>
          </a:xfrm>
          <a:prstGeom prst="rect">
            <a:avLst/>
          </a:prstGeom>
        </p:spPr>
      </p:pic>
      <p:sp>
        <p:nvSpPr>
          <p:cNvPr id="6" name="テキスト ボックス 5">
            <a:extLst>
              <a:ext uri="{FF2B5EF4-FFF2-40B4-BE49-F238E27FC236}">
                <a16:creationId xmlns:a16="http://schemas.microsoft.com/office/drawing/2014/main" id="{B703FA44-F35A-225E-857B-EE1CDDEEC771}"/>
              </a:ext>
            </a:extLst>
          </p:cNvPr>
          <p:cNvSpPr txBox="1"/>
          <p:nvPr/>
        </p:nvSpPr>
        <p:spPr>
          <a:xfrm>
            <a:off x="5031464" y="2425436"/>
            <a:ext cx="4582406" cy="646331"/>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サインイン時はもちろん、すでにログイン中の場合でも</a:t>
            </a:r>
            <a:endParaRPr kumimoji="1" lang="en-US" altLang="ja-JP" sz="1200">
              <a:latin typeface="Meiryo" panose="020B0604030504040204" pitchFamily="34" charset="-128"/>
              <a:ea typeface="Meiryo" panose="020B0604030504040204" pitchFamily="34" charset="-128"/>
            </a:endParaRPr>
          </a:p>
          <a:p>
            <a:r>
              <a:rPr lang="ja-JP" altLang="en-US" sz="1200">
                <a:latin typeface="Meiryo" panose="020B0604030504040204" pitchFamily="34" charset="-128"/>
                <a:ea typeface="Meiryo" panose="020B0604030504040204" pitchFamily="34" charset="-128"/>
              </a:rPr>
              <a:t>パスワード変更を強制され、変更するまでは作業を継続することができなくなります。</a:t>
            </a:r>
            <a:endParaRPr kumimoji="1" lang="ja-JP" altLang="en-US" sz="1200">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5E4CC2A5-4DC2-3DB5-0430-55C180500D4B}"/>
              </a:ext>
            </a:extLst>
          </p:cNvPr>
          <p:cNvSpPr txBox="1"/>
          <p:nvPr/>
        </p:nvSpPr>
        <p:spPr>
          <a:xfrm>
            <a:off x="4571969" y="6066182"/>
            <a:ext cx="3416320" cy="253916"/>
          </a:xfrm>
          <a:prstGeom prst="rect">
            <a:avLst/>
          </a:prstGeom>
          <a:noFill/>
        </p:spPr>
        <p:txBody>
          <a:bodyPr wrap="none" rtlCol="0">
            <a:spAutoFit/>
          </a:bodyPr>
          <a:lstStyle/>
          <a:p>
            <a:r>
              <a:rPr kumimoji="1" lang="ja-JP" altLang="en-US" sz="1050">
                <a:latin typeface="Meiryo" panose="020B0604030504040204" pitchFamily="34" charset="-128"/>
                <a:ea typeface="Meiryo" panose="020B0604030504040204" pitchFamily="34" charset="-128"/>
              </a:rPr>
              <a:t>最近使われていないユーザーの把握が可能になります</a:t>
            </a:r>
          </a:p>
        </p:txBody>
      </p:sp>
    </p:spTree>
    <p:extLst>
      <p:ext uri="{BB962C8B-B14F-4D97-AF65-F5344CB8AC3E}">
        <p14:creationId xmlns:p14="http://schemas.microsoft.com/office/powerpoint/2010/main" val="1670895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6">
            <a:extLst>
              <a:ext uri="{FF2B5EF4-FFF2-40B4-BE49-F238E27FC236}">
                <a16:creationId xmlns:a16="http://schemas.microsoft.com/office/drawing/2014/main" id="{84CDC6B0-FAF9-DF9E-B3D0-5F296C70AA82}"/>
              </a:ext>
            </a:extLst>
          </p:cNvPr>
          <p:cNvGrpSpPr/>
          <p:nvPr/>
        </p:nvGrpSpPr>
        <p:grpSpPr>
          <a:xfrm>
            <a:off x="1363893" y="287033"/>
            <a:ext cx="4255281" cy="509335"/>
            <a:chOff x="0" y="287415"/>
            <a:chExt cx="3674853" cy="509335"/>
          </a:xfrm>
        </p:grpSpPr>
        <p:sp>
          <p:nvSpPr>
            <p:cNvPr id="9" name="平行四辺形 8">
              <a:extLst>
                <a:ext uri="{FF2B5EF4-FFF2-40B4-BE49-F238E27FC236}">
                  <a16:creationId xmlns:a16="http://schemas.microsoft.com/office/drawing/2014/main" id="{8A125B15-2B0B-46AB-3DC9-84293D2DBAE3}"/>
                </a:ext>
              </a:extLst>
            </p:cNvPr>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a:extLst>
                <a:ext uri="{FF2B5EF4-FFF2-40B4-BE49-F238E27FC236}">
                  <a16:creationId xmlns:a16="http://schemas.microsoft.com/office/drawing/2014/main" id="{C5424D10-31C2-96B3-38DB-5723B0567DE8}"/>
                </a:ext>
              </a:extLst>
            </p:cNvPr>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grpSp>
        <p:nvGrpSpPr>
          <p:cNvPr id="21" name="図形グループ 20"/>
          <p:cNvGrpSpPr/>
          <p:nvPr/>
        </p:nvGrpSpPr>
        <p:grpSpPr>
          <a:xfrm>
            <a:off x="0" y="287415"/>
            <a:ext cx="446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指定</a:t>
            </a:r>
            <a:r>
              <a:rPr lang="en-US" altLang="ja-JP" sz="2400" b="1">
                <a:latin typeface="メイリオ" panose="020B0604030504040204" pitchFamily="50" charset="-128"/>
                <a:ea typeface="メイリオ" panose="020B0604030504040204" pitchFamily="50" charset="-128"/>
              </a:rPr>
              <a:t>URL</a:t>
            </a:r>
            <a:r>
              <a:rPr lang="ja-JP" altLang="en-US" sz="2400" b="1">
                <a:latin typeface="メイリオ" panose="020B0604030504040204" pitchFamily="50" charset="-128"/>
                <a:ea typeface="メイリオ" panose="020B0604030504040204" pitchFamily="50" charset="-128"/>
              </a:rPr>
              <a:t>からのインポート</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15</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テキスト ボックス 10">
            <a:extLst>
              <a:ext uri="{FF2B5EF4-FFF2-40B4-BE49-F238E27FC236}">
                <a16:creationId xmlns:a16="http://schemas.microsoft.com/office/drawing/2014/main" id="{BBCFAE1C-FA44-F1E2-8B91-39BAB1F11E54}"/>
              </a:ext>
            </a:extLst>
          </p:cNvPr>
          <p:cNvSpPr txBox="1"/>
          <p:nvPr/>
        </p:nvSpPr>
        <p:spPr>
          <a:xfrm>
            <a:off x="612001" y="1090800"/>
            <a:ext cx="9032681" cy="646331"/>
          </a:xfrm>
          <a:prstGeom prst="rect">
            <a:avLst/>
          </a:prstGeom>
          <a:noFill/>
        </p:spPr>
        <p:txBody>
          <a:bodyPr wrap="square">
            <a:spAutoFit/>
          </a:bodyPr>
          <a:lstStyle/>
          <a:p>
            <a:r>
              <a:rPr lang="ja-JP" altLang="en-US">
                <a:effectLst/>
                <a:latin typeface="Meiryo" panose="020B0604030504040204" pitchFamily="34" charset="-128"/>
                <a:ea typeface="Meiryo" panose="020B0604030504040204" pitchFamily="34" charset="-128"/>
              </a:rPr>
              <a:t>データ移行に新しい方法が追加されました。</a:t>
            </a:r>
            <a:endParaRPr lang="en-US" altLang="ja-JP">
              <a:effectLst/>
              <a:latin typeface="Meiryo" panose="020B0604030504040204" pitchFamily="34" charset="-128"/>
              <a:ea typeface="Meiryo" panose="020B0604030504040204" pitchFamily="34" charset="-128"/>
            </a:endParaRPr>
          </a:p>
          <a:p>
            <a:endParaRPr lang="en-US" altLang="ja-JP">
              <a:effectLst/>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30CBCF4F-D9C2-5BBA-D0EC-AF0CA6F42962}"/>
              </a:ext>
            </a:extLst>
          </p:cNvPr>
          <p:cNvPicPr>
            <a:picLocks noChangeAspect="1"/>
          </p:cNvPicPr>
          <p:nvPr/>
        </p:nvPicPr>
        <p:blipFill>
          <a:blip r:embed="rId3"/>
          <a:stretch>
            <a:fillRect/>
          </a:stretch>
        </p:blipFill>
        <p:spPr>
          <a:xfrm>
            <a:off x="681071" y="1612011"/>
            <a:ext cx="4703813" cy="2667296"/>
          </a:xfrm>
          <a:prstGeom prst="rect">
            <a:avLst/>
          </a:prstGeom>
          <a:ln>
            <a:solidFill>
              <a:schemeClr val="bg1">
                <a:lumMod val="75000"/>
              </a:schemeClr>
            </a:solidFill>
          </a:ln>
        </p:spPr>
      </p:pic>
      <p:pic>
        <p:nvPicPr>
          <p:cNvPr id="4" name="図 3">
            <a:extLst>
              <a:ext uri="{FF2B5EF4-FFF2-40B4-BE49-F238E27FC236}">
                <a16:creationId xmlns:a16="http://schemas.microsoft.com/office/drawing/2014/main" id="{18B24DFF-BB79-B5EB-A1B5-ADB18D77AE17}"/>
              </a:ext>
            </a:extLst>
          </p:cNvPr>
          <p:cNvPicPr>
            <a:picLocks noChangeAspect="1"/>
          </p:cNvPicPr>
          <p:nvPr/>
        </p:nvPicPr>
        <p:blipFill>
          <a:blip r:embed="rId4"/>
          <a:stretch>
            <a:fillRect/>
          </a:stretch>
        </p:blipFill>
        <p:spPr>
          <a:xfrm>
            <a:off x="693202" y="4380102"/>
            <a:ext cx="4691682" cy="1927102"/>
          </a:xfrm>
          <a:prstGeom prst="rect">
            <a:avLst/>
          </a:prstGeom>
          <a:ln>
            <a:solidFill>
              <a:schemeClr val="bg1">
                <a:lumMod val="75000"/>
              </a:schemeClr>
            </a:solidFill>
          </a:ln>
        </p:spPr>
      </p:pic>
      <p:sp>
        <p:nvSpPr>
          <p:cNvPr id="15" name="テキスト ボックス 14">
            <a:extLst>
              <a:ext uri="{FF2B5EF4-FFF2-40B4-BE49-F238E27FC236}">
                <a16:creationId xmlns:a16="http://schemas.microsoft.com/office/drawing/2014/main" id="{33D7E045-F338-24B0-8E52-657E6677F1A2}"/>
              </a:ext>
            </a:extLst>
          </p:cNvPr>
          <p:cNvSpPr txBox="1"/>
          <p:nvPr/>
        </p:nvSpPr>
        <p:spPr>
          <a:xfrm>
            <a:off x="5532464" y="4514633"/>
            <a:ext cx="4148386" cy="923330"/>
          </a:xfrm>
          <a:prstGeom prst="rect">
            <a:avLst/>
          </a:prstGeom>
          <a:noFill/>
        </p:spPr>
        <p:txBody>
          <a:bodyPr wrap="square">
            <a:spAutoFit/>
          </a:bodyPr>
          <a:lstStyle/>
          <a:p>
            <a:r>
              <a:rPr lang="ja-JP" altLang="en-US">
                <a:effectLst/>
                <a:latin typeface="Meiryo" panose="020B0604030504040204" pitchFamily="34" charset="-128"/>
                <a:ea typeface="Meiryo" panose="020B0604030504040204" pitchFamily="34" charset="-128"/>
              </a:rPr>
              <a:t>従来の開始</a:t>
            </a:r>
            <a:r>
              <a:rPr lang="en-US" altLang="ja-JP">
                <a:effectLst/>
                <a:latin typeface="Meiryo" panose="020B0604030504040204" pitchFamily="34" charset="-128"/>
                <a:ea typeface="Meiryo" panose="020B0604030504040204" pitchFamily="34" charset="-128"/>
              </a:rPr>
              <a:t>/</a:t>
            </a:r>
            <a:r>
              <a:rPr lang="ja-JP" altLang="en-US">
                <a:effectLst/>
                <a:latin typeface="Meiryo" panose="020B0604030504040204" pitchFamily="34" charset="-128"/>
                <a:ea typeface="Meiryo" panose="020B0604030504040204" pitchFamily="34" charset="-128"/>
              </a:rPr>
              <a:t>終了文字列、正規表現のほか、</a:t>
            </a:r>
            <a:r>
              <a:rPr lang="en-US" altLang="ja-JP" err="1">
                <a:effectLst/>
                <a:latin typeface="Meiryo" panose="020B0604030504040204" pitchFamily="34" charset="-128"/>
                <a:ea typeface="Meiryo" panose="020B0604030504040204" pitchFamily="34" charset="-128"/>
              </a:rPr>
              <a:t>Xpath</a:t>
            </a:r>
            <a:r>
              <a:rPr lang="en-US" altLang="ja-JP">
                <a:effectLst/>
                <a:latin typeface="Meiryo" panose="020B0604030504040204" pitchFamily="34" charset="-128"/>
                <a:ea typeface="Meiryo" panose="020B0604030504040204" pitchFamily="34" charset="-128"/>
              </a:rPr>
              <a:t> </a:t>
            </a:r>
            <a:r>
              <a:rPr lang="ja-JP" altLang="en-US">
                <a:effectLst/>
                <a:latin typeface="Meiryo" panose="020B0604030504040204" pitchFamily="34" charset="-128"/>
                <a:ea typeface="Meiryo" panose="020B0604030504040204" pitchFamily="34" charset="-128"/>
              </a:rPr>
              <a:t>や </a:t>
            </a:r>
            <a:r>
              <a:rPr lang="en-US" altLang="ja-JP">
                <a:effectLst/>
                <a:latin typeface="Meiryo" panose="020B0604030504040204" pitchFamily="34" charset="-128"/>
                <a:ea typeface="Meiryo" panose="020B0604030504040204" pitchFamily="34" charset="-128"/>
              </a:rPr>
              <a:t>CSS </a:t>
            </a:r>
            <a:r>
              <a:rPr lang="ja-JP" altLang="en-US">
                <a:effectLst/>
                <a:latin typeface="Meiryo" panose="020B0604030504040204" pitchFamily="34" charset="-128"/>
                <a:ea typeface="Meiryo" panose="020B0604030504040204" pitchFamily="34" charset="-128"/>
              </a:rPr>
              <a:t>パスによる指定も可能。</a:t>
            </a:r>
          </a:p>
        </p:txBody>
      </p:sp>
      <p:sp>
        <p:nvSpPr>
          <p:cNvPr id="17" name="テキスト ボックス 16">
            <a:extLst>
              <a:ext uri="{FF2B5EF4-FFF2-40B4-BE49-F238E27FC236}">
                <a16:creationId xmlns:a16="http://schemas.microsoft.com/office/drawing/2014/main" id="{B55889C0-07BE-11B8-013A-E57E2F5785B3}"/>
              </a:ext>
            </a:extLst>
          </p:cNvPr>
          <p:cNvSpPr txBox="1"/>
          <p:nvPr/>
        </p:nvSpPr>
        <p:spPr>
          <a:xfrm>
            <a:off x="5532464" y="1766406"/>
            <a:ext cx="4148386" cy="923330"/>
          </a:xfrm>
          <a:prstGeom prst="rect">
            <a:avLst/>
          </a:prstGeom>
          <a:noFill/>
        </p:spPr>
        <p:txBody>
          <a:bodyPr wrap="square">
            <a:spAutoFit/>
          </a:bodyPr>
          <a:lstStyle/>
          <a:p>
            <a:r>
              <a:rPr lang="ja-JP" altLang="en-US">
                <a:latin typeface="Meiryo" panose="020B0604030504040204" pitchFamily="34" charset="-128"/>
                <a:ea typeface="Meiryo" panose="020B0604030504040204" pitchFamily="34" charset="-128"/>
              </a:rPr>
              <a:t>移行元の </a:t>
            </a:r>
            <a:r>
              <a:rPr lang="en-US" altLang="ja-JP">
                <a:latin typeface="Meiryo" panose="020B0604030504040204" pitchFamily="34" charset="-128"/>
                <a:ea typeface="Meiryo" panose="020B0604030504040204" pitchFamily="34" charset="-128"/>
              </a:rPr>
              <a:t>URL</a:t>
            </a:r>
            <a:r>
              <a:rPr lang="ja-JP" altLang="en-US">
                <a:latin typeface="Meiryo" panose="020B0604030504040204" pitchFamily="34" charset="-128"/>
                <a:ea typeface="Meiryo" panose="020B0604030504040204" pitchFamily="34" charset="-128"/>
              </a:rPr>
              <a:t>リストを入力するだけで、コンテンツの取得、インポートができるようになりました。</a:t>
            </a:r>
            <a:endParaRPr lang="en-US" altLang="ja-JP">
              <a:latin typeface="Meiryo" panose="020B0604030504040204" pitchFamily="34" charset="-128"/>
              <a:ea typeface="Meiryo" panose="020B0604030504040204" pitchFamily="34" charset="-128"/>
            </a:endParaRPr>
          </a:p>
        </p:txBody>
      </p:sp>
      <p:sp>
        <p:nvSpPr>
          <p:cNvPr id="20" name="テキスト ボックス 19">
            <a:extLst>
              <a:ext uri="{FF2B5EF4-FFF2-40B4-BE49-F238E27FC236}">
                <a16:creationId xmlns:a16="http://schemas.microsoft.com/office/drawing/2014/main" id="{73A7F82E-0298-9F02-92C8-A8CE0B8CC324}"/>
              </a:ext>
            </a:extLst>
          </p:cNvPr>
          <p:cNvSpPr txBox="1"/>
          <p:nvPr/>
        </p:nvSpPr>
        <p:spPr>
          <a:xfrm>
            <a:off x="6578878" y="6097112"/>
            <a:ext cx="3236784" cy="307777"/>
          </a:xfrm>
          <a:prstGeom prst="rect">
            <a:avLst/>
          </a:prstGeom>
          <a:noFill/>
        </p:spPr>
        <p:txBody>
          <a:bodyPr wrap="none" rtlCol="0">
            <a:spAutoFit/>
          </a:bodyPr>
          <a:lstStyle/>
          <a:p>
            <a:r>
              <a:rPr kumimoji="1" lang="en-US" altLang="ja-JP" sz="1400">
                <a:solidFill>
                  <a:srgbClr val="FF0000"/>
                </a:solidFill>
                <a:latin typeface="Meiryo" panose="020B0604030504040204" pitchFamily="34" charset="-128"/>
                <a:ea typeface="Meiryo" panose="020B0604030504040204" pitchFamily="34" charset="-128"/>
              </a:rPr>
              <a:t>※</a:t>
            </a:r>
            <a:r>
              <a:rPr kumimoji="1" lang="ja-JP" altLang="en-US" sz="1400">
                <a:solidFill>
                  <a:srgbClr val="FF0000"/>
                </a:solidFill>
                <a:latin typeface="Meiryo" panose="020B0604030504040204" pitchFamily="34" charset="-128"/>
                <a:ea typeface="Meiryo" panose="020B0604030504040204" pitchFamily="34" charset="-128"/>
              </a:rPr>
              <a:t>エンタープライズ版以上が必要です</a:t>
            </a:r>
          </a:p>
        </p:txBody>
      </p:sp>
    </p:spTree>
    <p:extLst>
      <p:ext uri="{BB962C8B-B14F-4D97-AF65-F5344CB8AC3E}">
        <p14:creationId xmlns:p14="http://schemas.microsoft.com/office/powerpoint/2010/main" val="2518601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6">
            <a:extLst>
              <a:ext uri="{FF2B5EF4-FFF2-40B4-BE49-F238E27FC236}">
                <a16:creationId xmlns:a16="http://schemas.microsoft.com/office/drawing/2014/main" id="{497B7D88-BCA3-CEC4-E9A5-7F5CE6ECBA3E}"/>
              </a:ext>
            </a:extLst>
          </p:cNvPr>
          <p:cNvGrpSpPr/>
          <p:nvPr/>
        </p:nvGrpSpPr>
        <p:grpSpPr>
          <a:xfrm>
            <a:off x="1363893" y="287033"/>
            <a:ext cx="4255281" cy="509335"/>
            <a:chOff x="0" y="287415"/>
            <a:chExt cx="3674853" cy="509335"/>
          </a:xfrm>
        </p:grpSpPr>
        <p:sp>
          <p:nvSpPr>
            <p:cNvPr id="9" name="平行四辺形 8">
              <a:extLst>
                <a:ext uri="{FF2B5EF4-FFF2-40B4-BE49-F238E27FC236}">
                  <a16:creationId xmlns:a16="http://schemas.microsoft.com/office/drawing/2014/main" id="{95EBA435-0D45-8CB3-41A9-87797F08FED8}"/>
                </a:ext>
              </a:extLst>
            </p:cNvPr>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a:extLst>
                <a:ext uri="{FF2B5EF4-FFF2-40B4-BE49-F238E27FC236}">
                  <a16:creationId xmlns:a16="http://schemas.microsoft.com/office/drawing/2014/main" id="{50835319-EE7E-0BFB-58A4-53D0B268D1D4}"/>
                </a:ext>
              </a:extLst>
            </p:cNvPr>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grpSp>
        <p:nvGrpSpPr>
          <p:cNvPr id="21" name="図形グループ 20"/>
          <p:cNvGrpSpPr/>
          <p:nvPr/>
        </p:nvGrpSpPr>
        <p:grpSpPr>
          <a:xfrm>
            <a:off x="0" y="287415"/>
            <a:ext cx="446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運用を補助する機能の追加</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16</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pic>
        <p:nvPicPr>
          <p:cNvPr id="3" name="図 2">
            <a:extLst>
              <a:ext uri="{FF2B5EF4-FFF2-40B4-BE49-F238E27FC236}">
                <a16:creationId xmlns:a16="http://schemas.microsoft.com/office/drawing/2014/main" id="{E72B6DDD-0E0B-7831-0E40-59B685CEF6A0}"/>
              </a:ext>
            </a:extLst>
          </p:cNvPr>
          <p:cNvPicPr>
            <a:picLocks noChangeAspect="1"/>
          </p:cNvPicPr>
          <p:nvPr/>
        </p:nvPicPr>
        <p:blipFill>
          <a:blip r:embed="rId3"/>
          <a:stretch>
            <a:fillRect/>
          </a:stretch>
        </p:blipFill>
        <p:spPr>
          <a:xfrm>
            <a:off x="612001" y="1426545"/>
            <a:ext cx="2807956" cy="2178587"/>
          </a:xfrm>
          <a:prstGeom prst="rect">
            <a:avLst/>
          </a:prstGeom>
          <a:ln>
            <a:solidFill>
              <a:schemeClr val="bg1">
                <a:lumMod val="75000"/>
              </a:schemeClr>
            </a:solidFill>
          </a:ln>
        </p:spPr>
      </p:pic>
      <p:pic>
        <p:nvPicPr>
          <p:cNvPr id="4" name="図 3">
            <a:extLst>
              <a:ext uri="{FF2B5EF4-FFF2-40B4-BE49-F238E27FC236}">
                <a16:creationId xmlns:a16="http://schemas.microsoft.com/office/drawing/2014/main" id="{CCDB0AFE-3670-3080-0DA7-3A01ECAEF084}"/>
              </a:ext>
            </a:extLst>
          </p:cNvPr>
          <p:cNvPicPr>
            <a:picLocks noChangeAspect="1"/>
          </p:cNvPicPr>
          <p:nvPr/>
        </p:nvPicPr>
        <p:blipFill>
          <a:blip r:embed="rId4"/>
          <a:stretch>
            <a:fillRect/>
          </a:stretch>
        </p:blipFill>
        <p:spPr>
          <a:xfrm>
            <a:off x="2094097" y="2474705"/>
            <a:ext cx="2599371" cy="1880605"/>
          </a:xfrm>
          <a:prstGeom prst="rect">
            <a:avLst/>
          </a:prstGeom>
          <a:ln>
            <a:solidFill>
              <a:schemeClr val="bg1">
                <a:lumMod val="75000"/>
              </a:schemeClr>
            </a:solidFill>
          </a:ln>
        </p:spPr>
      </p:pic>
      <p:sp>
        <p:nvSpPr>
          <p:cNvPr id="14" name="テキスト ボックス 13">
            <a:extLst>
              <a:ext uri="{FF2B5EF4-FFF2-40B4-BE49-F238E27FC236}">
                <a16:creationId xmlns:a16="http://schemas.microsoft.com/office/drawing/2014/main" id="{066A2F27-71BD-8853-3C9A-B09779A175C4}"/>
              </a:ext>
            </a:extLst>
          </p:cNvPr>
          <p:cNvSpPr txBox="1"/>
          <p:nvPr/>
        </p:nvSpPr>
        <p:spPr>
          <a:xfrm>
            <a:off x="493515" y="4653292"/>
            <a:ext cx="4341000" cy="1323439"/>
          </a:xfrm>
          <a:prstGeom prst="rect">
            <a:avLst/>
          </a:prstGeom>
          <a:noFill/>
        </p:spPr>
        <p:txBody>
          <a:bodyPr wrap="square">
            <a:spAutoFit/>
          </a:bodyPr>
          <a:lstStyle/>
          <a:p>
            <a:r>
              <a:rPr lang="en-US" altLang="ja-JP" sz="1600">
                <a:effectLst/>
                <a:latin typeface="Meiryo" panose="020B0604030504040204" pitchFamily="34" charset="-128"/>
                <a:ea typeface="Meiryo" panose="020B0604030504040204" pitchFamily="34" charset="-128"/>
              </a:rPr>
              <a:t>CMS</a:t>
            </a:r>
            <a:r>
              <a:rPr lang="ja-JP" altLang="en-US" sz="1600">
                <a:effectLst/>
                <a:latin typeface="Meiryo" panose="020B0604030504040204" pitchFamily="34" charset="-128"/>
                <a:ea typeface="Meiryo" panose="020B0604030504040204" pitchFamily="34" charset="-128"/>
              </a:rPr>
              <a:t>内の遷移をより便利にできるよう、</a:t>
            </a:r>
            <a:r>
              <a:rPr lang="en-US" altLang="ja-JP" sz="1600">
                <a:effectLst/>
                <a:latin typeface="Meiryo" panose="020B0604030504040204" pitchFamily="34" charset="-128"/>
                <a:ea typeface="Meiryo" panose="020B0604030504040204" pitchFamily="34" charset="-128"/>
              </a:rPr>
              <a:t>CMS</a:t>
            </a:r>
            <a:r>
              <a:rPr lang="en-US" altLang="ja-JP" sz="1600">
                <a:latin typeface="Meiryo" panose="020B0604030504040204" pitchFamily="34" charset="-128"/>
                <a:ea typeface="Meiryo" panose="020B0604030504040204" pitchFamily="34" charset="-128"/>
              </a:rPr>
              <a:t> </a:t>
            </a:r>
            <a:r>
              <a:rPr lang="ja-JP" altLang="en-US" sz="1600">
                <a:effectLst/>
                <a:latin typeface="Meiryo" panose="020B0604030504040204" pitchFamily="34" charset="-128"/>
                <a:ea typeface="Meiryo" panose="020B0604030504040204" pitchFamily="34" charset="-128"/>
              </a:rPr>
              <a:t>内の検索を充実</a:t>
            </a:r>
            <a:r>
              <a:rPr lang="ja-JP" altLang="en-US" sz="1600">
                <a:latin typeface="Meiryo" panose="020B0604030504040204" pitchFamily="34" charset="-128"/>
                <a:ea typeface="Meiryo" panose="020B0604030504040204" pitchFamily="34" charset="-128"/>
              </a:rPr>
              <a:t>させました。</a:t>
            </a:r>
            <a:endParaRPr lang="en-US" altLang="ja-JP" sz="1600">
              <a:latin typeface="Meiryo" panose="020B0604030504040204" pitchFamily="34" charset="-128"/>
              <a:ea typeface="Meiryo" panose="020B0604030504040204" pitchFamily="34" charset="-128"/>
            </a:endParaRPr>
          </a:p>
          <a:p>
            <a:r>
              <a:rPr lang="ja-JP" altLang="en-US" sz="1600">
                <a:effectLst/>
                <a:latin typeface="Meiryo" panose="020B0604030504040204" pitchFamily="34" charset="-128"/>
                <a:ea typeface="Meiryo" panose="020B0604030504040204" pitchFamily="34" charset="-128"/>
              </a:rPr>
              <a:t>例えば、同じ「新着情報」でもどのスペースかと迷うことなく遷移することができるようになります。</a:t>
            </a:r>
          </a:p>
        </p:txBody>
      </p:sp>
      <p:pic>
        <p:nvPicPr>
          <p:cNvPr id="15" name="図 14">
            <a:extLst>
              <a:ext uri="{FF2B5EF4-FFF2-40B4-BE49-F238E27FC236}">
                <a16:creationId xmlns:a16="http://schemas.microsoft.com/office/drawing/2014/main" id="{AFB24DA1-B75D-26E2-6D63-FDCB037191EC}"/>
              </a:ext>
            </a:extLst>
          </p:cNvPr>
          <p:cNvPicPr>
            <a:picLocks noChangeAspect="1"/>
          </p:cNvPicPr>
          <p:nvPr/>
        </p:nvPicPr>
        <p:blipFill rotWithShape="1">
          <a:blip r:embed="rId5"/>
          <a:srcRect r="5541"/>
          <a:stretch/>
        </p:blipFill>
        <p:spPr>
          <a:xfrm>
            <a:off x="5290652" y="1426545"/>
            <a:ext cx="4052441" cy="2035405"/>
          </a:xfrm>
          <a:prstGeom prst="rect">
            <a:avLst/>
          </a:prstGeom>
          <a:ln>
            <a:solidFill>
              <a:schemeClr val="bg1">
                <a:lumMod val="75000"/>
              </a:schemeClr>
            </a:solidFill>
          </a:ln>
        </p:spPr>
      </p:pic>
      <p:sp>
        <p:nvSpPr>
          <p:cNvPr id="16" name="テキスト ボックス 15">
            <a:extLst>
              <a:ext uri="{FF2B5EF4-FFF2-40B4-BE49-F238E27FC236}">
                <a16:creationId xmlns:a16="http://schemas.microsoft.com/office/drawing/2014/main" id="{41D6C2AA-3213-2ECA-AC84-94F71747D8E0}"/>
              </a:ext>
            </a:extLst>
          </p:cNvPr>
          <p:cNvSpPr txBox="1"/>
          <p:nvPr/>
        </p:nvSpPr>
        <p:spPr>
          <a:xfrm>
            <a:off x="5274192" y="3742419"/>
            <a:ext cx="4068901" cy="1569660"/>
          </a:xfrm>
          <a:prstGeom prst="rect">
            <a:avLst/>
          </a:prstGeom>
          <a:noFill/>
        </p:spPr>
        <p:txBody>
          <a:bodyPr wrap="square">
            <a:spAutoFit/>
          </a:bodyPr>
          <a:lstStyle/>
          <a:p>
            <a:r>
              <a:rPr lang="ja-JP" altLang="en-US" sz="1600">
                <a:latin typeface="Meiryo" panose="020B0604030504040204" pitchFamily="34" charset="-128"/>
                <a:ea typeface="Meiryo" panose="020B0604030504040204" pitchFamily="34" charset="-128"/>
              </a:rPr>
              <a:t>記事</a:t>
            </a:r>
            <a:r>
              <a:rPr lang="en-US" altLang="ja-JP" sz="1600">
                <a:latin typeface="Meiryo" panose="020B0604030504040204" pitchFamily="34" charset="-128"/>
                <a:ea typeface="Meiryo" panose="020B0604030504040204" pitchFamily="34" charset="-128"/>
              </a:rPr>
              <a:t>/</a:t>
            </a:r>
            <a:r>
              <a:rPr lang="ja-JP" altLang="en-US" sz="1600">
                <a:latin typeface="Meiryo" panose="020B0604030504040204" pitchFamily="34" charset="-128"/>
                <a:ea typeface="Meiryo" panose="020B0604030504040204" pitchFamily="34" charset="-128"/>
              </a:rPr>
              <a:t>ウェブページ</a:t>
            </a:r>
            <a:r>
              <a:rPr lang="en-US" altLang="ja-JP" sz="1600">
                <a:latin typeface="Meiryo" panose="020B0604030504040204" pitchFamily="34" charset="-128"/>
                <a:ea typeface="Meiryo" panose="020B0604030504040204" pitchFamily="34" charset="-128"/>
              </a:rPr>
              <a:t>/</a:t>
            </a:r>
            <a:r>
              <a:rPr lang="ja-JP" altLang="en-US" sz="1600">
                <a:latin typeface="Meiryo" panose="020B0604030504040204" pitchFamily="34" charset="-128"/>
                <a:ea typeface="Meiryo" panose="020B0604030504040204" pitchFamily="34" charset="-128"/>
              </a:rPr>
              <a:t>アップデートの承認依頼通知をダッシュボードで確認できるようになりました。</a:t>
            </a:r>
            <a:br>
              <a:rPr lang="en-US" altLang="ja-JP" sz="1600">
                <a:latin typeface="Meiryo" panose="020B0604030504040204" pitchFamily="34" charset="-128"/>
                <a:ea typeface="Meiryo" panose="020B0604030504040204" pitchFamily="34" charset="-128"/>
              </a:rPr>
            </a:br>
            <a:r>
              <a:rPr lang="ja-JP" altLang="en-US" sz="1600">
                <a:latin typeface="Meiryo" panose="020B0604030504040204" pitchFamily="34" charset="-128"/>
                <a:ea typeface="Meiryo" panose="020B0604030504040204" pitchFamily="34" charset="-128"/>
              </a:rPr>
              <a:t>ログインすれば表示されるので、メールだと気づいてもらえないということもなくなります。</a:t>
            </a:r>
          </a:p>
        </p:txBody>
      </p:sp>
      <p:sp>
        <p:nvSpPr>
          <p:cNvPr id="17" name="正方形/長方形 16">
            <a:extLst>
              <a:ext uri="{FF2B5EF4-FFF2-40B4-BE49-F238E27FC236}">
                <a16:creationId xmlns:a16="http://schemas.microsoft.com/office/drawing/2014/main" id="{FF7DEA57-1840-A4DC-7740-9FA5F10A03A1}"/>
              </a:ext>
            </a:extLst>
          </p:cNvPr>
          <p:cNvSpPr/>
          <p:nvPr/>
        </p:nvSpPr>
        <p:spPr>
          <a:xfrm>
            <a:off x="601832" y="1143782"/>
            <a:ext cx="2626515" cy="288147"/>
          </a:xfrm>
          <a:prstGeom prst="rect">
            <a:avLst/>
          </a:prstGeom>
          <a:solidFill>
            <a:srgbClr val="FFBE00"/>
          </a:solidFill>
        </p:spPr>
        <p:txBody>
          <a:bodyPr wrap="square" tIns="72000" bIns="0" anchor="ctr">
            <a:spAutoFit/>
          </a:bodyPr>
          <a:lstStyle/>
          <a:p>
            <a:pPr lvl="0" algn="ctr">
              <a:spcBef>
                <a:spcPts val="1000"/>
              </a:spcBef>
            </a:pPr>
            <a:r>
              <a:rPr lang="en-US" altLang="ja-JP" sz="1400" b="1">
                <a:latin typeface="Meiryo" charset="-128"/>
                <a:ea typeface="Meiryo" charset="-128"/>
                <a:cs typeface="Meiryo" charset="-128"/>
              </a:rPr>
              <a:t>CMS</a:t>
            </a:r>
            <a:r>
              <a:rPr lang="ja-JP" altLang="en-US" sz="1400" b="1">
                <a:latin typeface="Meiryo" charset="-128"/>
                <a:ea typeface="Meiryo" charset="-128"/>
                <a:cs typeface="Meiryo" charset="-128"/>
              </a:rPr>
              <a:t> 内の検索充実</a:t>
            </a:r>
            <a:endParaRPr lang="en-US" altLang="ja-JP" sz="1400" b="1">
              <a:latin typeface="Meiryo" charset="-128"/>
              <a:ea typeface="Meiryo" charset="-128"/>
              <a:cs typeface="Meiryo" charset="-128"/>
            </a:endParaRPr>
          </a:p>
        </p:txBody>
      </p:sp>
      <p:sp>
        <p:nvSpPr>
          <p:cNvPr id="18" name="正方形/長方形 17">
            <a:extLst>
              <a:ext uri="{FF2B5EF4-FFF2-40B4-BE49-F238E27FC236}">
                <a16:creationId xmlns:a16="http://schemas.microsoft.com/office/drawing/2014/main" id="{F920C168-0D36-90FC-64E8-397EBEB18662}"/>
              </a:ext>
            </a:extLst>
          </p:cNvPr>
          <p:cNvSpPr/>
          <p:nvPr/>
        </p:nvSpPr>
        <p:spPr>
          <a:xfrm>
            <a:off x="5274192" y="1132630"/>
            <a:ext cx="2626515" cy="288147"/>
          </a:xfrm>
          <a:prstGeom prst="rect">
            <a:avLst/>
          </a:prstGeom>
          <a:solidFill>
            <a:srgbClr val="FFBE00"/>
          </a:solidFill>
        </p:spPr>
        <p:txBody>
          <a:bodyPr wrap="square" tIns="72000" bIns="0" anchor="ctr">
            <a:spAutoFit/>
          </a:bodyPr>
          <a:lstStyle/>
          <a:p>
            <a:pPr lvl="0" algn="ctr">
              <a:spcBef>
                <a:spcPts val="1000"/>
              </a:spcBef>
            </a:pPr>
            <a:r>
              <a:rPr lang="ja-JP" altLang="en-US" sz="1400" b="1">
                <a:latin typeface="Meiryo" charset="-128"/>
                <a:ea typeface="Meiryo" charset="-128"/>
                <a:cs typeface="Meiryo" charset="-128"/>
              </a:rPr>
              <a:t>ダッシュボードでの通知</a:t>
            </a:r>
            <a:endParaRPr lang="en-US" altLang="ja-JP" sz="1400" b="1">
              <a:latin typeface="Meiryo" charset="-128"/>
              <a:ea typeface="Meiryo" charset="-128"/>
              <a:cs typeface="Meiryo" charset="-128"/>
            </a:endParaRPr>
          </a:p>
        </p:txBody>
      </p:sp>
    </p:spTree>
    <p:extLst>
      <p:ext uri="{BB962C8B-B14F-4D97-AF65-F5344CB8AC3E}">
        <p14:creationId xmlns:p14="http://schemas.microsoft.com/office/powerpoint/2010/main" val="1935915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図形グループ 20"/>
          <p:cNvGrpSpPr/>
          <p:nvPr/>
        </p:nvGrpSpPr>
        <p:grpSpPr>
          <a:xfrm>
            <a:off x="0" y="287415"/>
            <a:ext cx="446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コンテンツ作成、入力補助</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17</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8" name="テキスト ボックス 7">
            <a:extLst>
              <a:ext uri="{FF2B5EF4-FFF2-40B4-BE49-F238E27FC236}">
                <a16:creationId xmlns:a16="http://schemas.microsoft.com/office/drawing/2014/main" id="{435C5301-F8DC-6186-AD1E-A6878571D60E}"/>
              </a:ext>
            </a:extLst>
          </p:cNvPr>
          <p:cNvSpPr txBox="1"/>
          <p:nvPr/>
        </p:nvSpPr>
        <p:spPr>
          <a:xfrm>
            <a:off x="576000" y="3776519"/>
            <a:ext cx="4659339" cy="830997"/>
          </a:xfrm>
          <a:prstGeom prst="rect">
            <a:avLst/>
          </a:prstGeom>
          <a:noFill/>
        </p:spPr>
        <p:txBody>
          <a:bodyPr wrap="square">
            <a:spAutoFit/>
          </a:bodyPr>
          <a:lstStyle/>
          <a:p>
            <a:r>
              <a:rPr lang="ja-JP" altLang="en-US" sz="1600">
                <a:latin typeface="Meiryo" panose="020B0604030504040204" pitchFamily="34" charset="-128"/>
                <a:ea typeface="Meiryo" panose="020B0604030504040204" pitchFamily="34" charset="-128"/>
              </a:rPr>
              <a:t>ひな形を作りながら、フィールドを追加できるようになりました。</a:t>
            </a:r>
            <a:r>
              <a:rPr lang="ja-JP" altLang="en-US" sz="1600">
                <a:effectLst/>
                <a:latin typeface="Meiryo" panose="020B0604030504040204" pitchFamily="34" charset="-128"/>
                <a:ea typeface="Meiryo" panose="020B0604030504040204" pitchFamily="34" charset="-128"/>
              </a:rPr>
              <a:t>作りたい画面をイメージしながら、順番変更などにも対応しています。</a:t>
            </a:r>
          </a:p>
        </p:txBody>
      </p:sp>
      <p:pic>
        <p:nvPicPr>
          <p:cNvPr id="3" name="図 2">
            <a:extLst>
              <a:ext uri="{FF2B5EF4-FFF2-40B4-BE49-F238E27FC236}">
                <a16:creationId xmlns:a16="http://schemas.microsoft.com/office/drawing/2014/main" id="{1128276E-0B1D-0D14-46B2-178537407911}"/>
              </a:ext>
            </a:extLst>
          </p:cNvPr>
          <p:cNvPicPr>
            <a:picLocks noChangeAspect="1"/>
          </p:cNvPicPr>
          <p:nvPr/>
        </p:nvPicPr>
        <p:blipFill>
          <a:blip r:embed="rId3"/>
          <a:stretch>
            <a:fillRect/>
          </a:stretch>
        </p:blipFill>
        <p:spPr>
          <a:xfrm>
            <a:off x="622463" y="1389501"/>
            <a:ext cx="3243401" cy="1770516"/>
          </a:xfrm>
          <a:prstGeom prst="rect">
            <a:avLst/>
          </a:prstGeom>
          <a:ln>
            <a:solidFill>
              <a:schemeClr val="bg1">
                <a:lumMod val="75000"/>
              </a:schemeClr>
            </a:solidFill>
          </a:ln>
        </p:spPr>
      </p:pic>
      <p:pic>
        <p:nvPicPr>
          <p:cNvPr id="4" name="図 3">
            <a:extLst>
              <a:ext uri="{FF2B5EF4-FFF2-40B4-BE49-F238E27FC236}">
                <a16:creationId xmlns:a16="http://schemas.microsoft.com/office/drawing/2014/main" id="{B977B70E-8051-61C6-9EB6-FB16C3017C98}"/>
              </a:ext>
            </a:extLst>
          </p:cNvPr>
          <p:cNvPicPr>
            <a:picLocks noChangeAspect="1"/>
          </p:cNvPicPr>
          <p:nvPr/>
        </p:nvPicPr>
        <p:blipFill>
          <a:blip r:embed="rId4"/>
          <a:stretch>
            <a:fillRect/>
          </a:stretch>
        </p:blipFill>
        <p:spPr>
          <a:xfrm>
            <a:off x="2352905" y="1982760"/>
            <a:ext cx="2882434" cy="1403915"/>
          </a:xfrm>
          <a:prstGeom prst="rect">
            <a:avLst/>
          </a:prstGeom>
          <a:ln>
            <a:solidFill>
              <a:schemeClr val="bg1">
                <a:lumMod val="75000"/>
              </a:schemeClr>
            </a:solidFill>
          </a:ln>
        </p:spPr>
      </p:pic>
      <p:sp>
        <p:nvSpPr>
          <p:cNvPr id="13" name="テキスト ボックス 12">
            <a:extLst>
              <a:ext uri="{FF2B5EF4-FFF2-40B4-BE49-F238E27FC236}">
                <a16:creationId xmlns:a16="http://schemas.microsoft.com/office/drawing/2014/main" id="{53542313-9D71-A378-6E9A-4352A8D08F12}"/>
              </a:ext>
            </a:extLst>
          </p:cNvPr>
          <p:cNvSpPr txBox="1"/>
          <p:nvPr/>
        </p:nvSpPr>
        <p:spPr>
          <a:xfrm>
            <a:off x="3539376" y="1403072"/>
            <a:ext cx="2140768" cy="415498"/>
          </a:xfrm>
          <a:prstGeom prst="rect">
            <a:avLst/>
          </a:prstGeom>
          <a:noFill/>
        </p:spPr>
        <p:txBody>
          <a:bodyPr wrap="square">
            <a:spAutoFit/>
          </a:bodyPr>
          <a:lstStyle/>
          <a:p>
            <a:pPr algn="ctr"/>
            <a:r>
              <a:rPr lang="ja-JP" altLang="en-US" sz="1050">
                <a:effectLst/>
                <a:latin typeface="Meiryo" panose="020B0604030504040204" pitchFamily="34" charset="-128"/>
                <a:ea typeface="Meiryo" panose="020B0604030504040204" pitchFamily="34" charset="-128"/>
              </a:rPr>
              <a:t>カスタムフィールドを</a:t>
            </a:r>
            <a:endParaRPr lang="en-US" altLang="ja-JP" sz="1050">
              <a:effectLst/>
              <a:latin typeface="Meiryo" panose="020B0604030504040204" pitchFamily="34" charset="-128"/>
              <a:ea typeface="Meiryo" panose="020B0604030504040204" pitchFamily="34" charset="-128"/>
            </a:endParaRPr>
          </a:p>
          <a:p>
            <a:pPr algn="ctr"/>
            <a:r>
              <a:rPr lang="ja-JP" altLang="en-US" sz="1050">
                <a:effectLst/>
                <a:latin typeface="Meiryo" panose="020B0604030504040204" pitchFamily="34" charset="-128"/>
                <a:ea typeface="Meiryo" panose="020B0604030504040204" pitchFamily="34" charset="-128"/>
              </a:rPr>
              <a:t>追加・編集が可能</a:t>
            </a:r>
          </a:p>
        </p:txBody>
      </p:sp>
      <p:sp>
        <p:nvSpPr>
          <p:cNvPr id="15" name="テキスト ボックス 14">
            <a:extLst>
              <a:ext uri="{FF2B5EF4-FFF2-40B4-BE49-F238E27FC236}">
                <a16:creationId xmlns:a16="http://schemas.microsoft.com/office/drawing/2014/main" id="{B190F616-2A64-C7E2-2EAF-A53569AD0DE4}"/>
              </a:ext>
            </a:extLst>
          </p:cNvPr>
          <p:cNvSpPr txBox="1"/>
          <p:nvPr/>
        </p:nvSpPr>
        <p:spPr>
          <a:xfrm>
            <a:off x="2314850" y="3454639"/>
            <a:ext cx="2958543" cy="253916"/>
          </a:xfrm>
          <a:prstGeom prst="rect">
            <a:avLst/>
          </a:prstGeom>
          <a:noFill/>
        </p:spPr>
        <p:txBody>
          <a:bodyPr wrap="square">
            <a:spAutoFit/>
          </a:bodyPr>
          <a:lstStyle/>
          <a:p>
            <a:pPr algn="ctr"/>
            <a:r>
              <a:rPr lang="ja-JP" altLang="en-US" sz="1050">
                <a:effectLst/>
                <a:latin typeface="Meiryo" panose="020B0604030504040204" pitchFamily="34" charset="-128"/>
                <a:ea typeface="Meiryo" panose="020B0604030504040204" pitchFamily="34" charset="-128"/>
              </a:rPr>
              <a:t>モーダルダイアログの中で編集します</a:t>
            </a:r>
          </a:p>
        </p:txBody>
      </p:sp>
      <p:pic>
        <p:nvPicPr>
          <p:cNvPr id="14" name="図 13">
            <a:extLst>
              <a:ext uri="{FF2B5EF4-FFF2-40B4-BE49-F238E27FC236}">
                <a16:creationId xmlns:a16="http://schemas.microsoft.com/office/drawing/2014/main" id="{18F8E68A-5129-0715-6AEC-4C6B28D8CB81}"/>
              </a:ext>
            </a:extLst>
          </p:cNvPr>
          <p:cNvPicPr>
            <a:picLocks noChangeAspect="1"/>
          </p:cNvPicPr>
          <p:nvPr/>
        </p:nvPicPr>
        <p:blipFill rotWithShape="1">
          <a:blip r:embed="rId5"/>
          <a:srcRect b="3620"/>
          <a:stretch/>
        </p:blipFill>
        <p:spPr>
          <a:xfrm>
            <a:off x="424029" y="5025120"/>
            <a:ext cx="5256115" cy="1346915"/>
          </a:xfrm>
          <a:prstGeom prst="rect">
            <a:avLst/>
          </a:prstGeom>
          <a:ln>
            <a:noFill/>
          </a:ln>
        </p:spPr>
      </p:pic>
      <p:pic>
        <p:nvPicPr>
          <p:cNvPr id="16" name="図 15">
            <a:extLst>
              <a:ext uri="{FF2B5EF4-FFF2-40B4-BE49-F238E27FC236}">
                <a16:creationId xmlns:a16="http://schemas.microsoft.com/office/drawing/2014/main" id="{BE90AF0D-3056-182E-0E40-ABA62A199069}"/>
              </a:ext>
            </a:extLst>
          </p:cNvPr>
          <p:cNvPicPr>
            <a:picLocks noChangeAspect="1"/>
          </p:cNvPicPr>
          <p:nvPr/>
        </p:nvPicPr>
        <p:blipFill>
          <a:blip r:embed="rId6"/>
          <a:stretch>
            <a:fillRect/>
          </a:stretch>
        </p:blipFill>
        <p:spPr>
          <a:xfrm>
            <a:off x="5674807" y="1467622"/>
            <a:ext cx="3554385" cy="2240933"/>
          </a:xfrm>
          <a:prstGeom prst="rect">
            <a:avLst/>
          </a:prstGeom>
        </p:spPr>
      </p:pic>
      <p:sp>
        <p:nvSpPr>
          <p:cNvPr id="18" name="テキスト ボックス 17">
            <a:extLst>
              <a:ext uri="{FF2B5EF4-FFF2-40B4-BE49-F238E27FC236}">
                <a16:creationId xmlns:a16="http://schemas.microsoft.com/office/drawing/2014/main" id="{01E69EF2-6739-E8A8-9428-736AB058030E}"/>
              </a:ext>
            </a:extLst>
          </p:cNvPr>
          <p:cNvSpPr txBox="1"/>
          <p:nvPr/>
        </p:nvSpPr>
        <p:spPr>
          <a:xfrm>
            <a:off x="5680144" y="5124203"/>
            <a:ext cx="4051755" cy="1077218"/>
          </a:xfrm>
          <a:prstGeom prst="rect">
            <a:avLst/>
          </a:prstGeom>
          <a:noFill/>
        </p:spPr>
        <p:txBody>
          <a:bodyPr wrap="square">
            <a:spAutoFit/>
          </a:bodyPr>
          <a:lstStyle/>
          <a:p>
            <a:r>
              <a:rPr lang="ja-JP" altLang="en-US" sz="1600">
                <a:latin typeface="Meiryo" panose="020B0604030504040204" pitchFamily="34" charset="-128"/>
                <a:ea typeface="Meiryo" panose="020B0604030504040204" pitchFamily="34" charset="-128"/>
              </a:rPr>
              <a:t>既存タグからクリックで選択が可能。似たようなタグがたくさんできてしまうなど運用の課題解決に役立ちます。利用頻度や名前順にソート可能。</a:t>
            </a:r>
            <a:endParaRPr lang="ja-JP" altLang="en-US" sz="1600">
              <a:effectLst/>
              <a:latin typeface="Meiryo" panose="020B0604030504040204" pitchFamily="34" charset="-128"/>
              <a:ea typeface="Meiryo" panose="020B0604030504040204" pitchFamily="34" charset="-128"/>
            </a:endParaRPr>
          </a:p>
        </p:txBody>
      </p:sp>
      <p:sp>
        <p:nvSpPr>
          <p:cNvPr id="19" name="テキスト ボックス 18">
            <a:extLst>
              <a:ext uri="{FF2B5EF4-FFF2-40B4-BE49-F238E27FC236}">
                <a16:creationId xmlns:a16="http://schemas.microsoft.com/office/drawing/2014/main" id="{0D9EECC4-A50B-A094-0BFE-2927E05934B1}"/>
              </a:ext>
            </a:extLst>
          </p:cNvPr>
          <p:cNvSpPr txBox="1"/>
          <p:nvPr/>
        </p:nvSpPr>
        <p:spPr>
          <a:xfrm>
            <a:off x="5666834" y="3776519"/>
            <a:ext cx="3900912" cy="584775"/>
          </a:xfrm>
          <a:prstGeom prst="rect">
            <a:avLst/>
          </a:prstGeom>
          <a:noFill/>
        </p:spPr>
        <p:txBody>
          <a:bodyPr wrap="square">
            <a:spAutoFit/>
          </a:bodyPr>
          <a:lstStyle/>
          <a:p>
            <a:r>
              <a:rPr lang="ja-JP" altLang="en-US" sz="1600">
                <a:latin typeface="Meiryo" panose="020B0604030504040204" pitchFamily="34" charset="-128"/>
                <a:ea typeface="Meiryo" panose="020B0604030504040204" pitchFamily="34" charset="-128"/>
              </a:rPr>
              <a:t>リッチテキストエディタへの挿入がより直感的な操作で行えるようになりました。</a:t>
            </a:r>
          </a:p>
        </p:txBody>
      </p:sp>
      <p:sp>
        <p:nvSpPr>
          <p:cNvPr id="20" name="正方形/長方形 19">
            <a:extLst>
              <a:ext uri="{FF2B5EF4-FFF2-40B4-BE49-F238E27FC236}">
                <a16:creationId xmlns:a16="http://schemas.microsoft.com/office/drawing/2014/main" id="{B0807023-1C65-51EF-4EEA-5A88F8E20A80}"/>
              </a:ext>
            </a:extLst>
          </p:cNvPr>
          <p:cNvSpPr/>
          <p:nvPr/>
        </p:nvSpPr>
        <p:spPr>
          <a:xfrm>
            <a:off x="601832" y="1143782"/>
            <a:ext cx="3089222" cy="288147"/>
          </a:xfrm>
          <a:prstGeom prst="rect">
            <a:avLst/>
          </a:prstGeom>
          <a:solidFill>
            <a:srgbClr val="FFBE00"/>
          </a:solidFill>
        </p:spPr>
        <p:txBody>
          <a:bodyPr wrap="square" tIns="72000" bIns="0" anchor="ctr">
            <a:spAutoFit/>
          </a:bodyPr>
          <a:lstStyle/>
          <a:p>
            <a:pPr lvl="0" algn="ctr">
              <a:spcBef>
                <a:spcPts val="1000"/>
              </a:spcBef>
            </a:pPr>
            <a:r>
              <a:rPr lang="ja-JP" altLang="en-US" sz="1400" b="1">
                <a:latin typeface="Meiryo" charset="-128"/>
                <a:ea typeface="Meiryo" charset="-128"/>
                <a:cs typeface="Meiryo" charset="-128"/>
              </a:rPr>
              <a:t>カスタムフィールドを直接追加編集</a:t>
            </a:r>
            <a:endParaRPr lang="en-US" altLang="ja-JP" sz="1400" b="1">
              <a:latin typeface="Meiryo" charset="-128"/>
              <a:ea typeface="Meiryo" charset="-128"/>
              <a:cs typeface="Meiryo" charset="-128"/>
            </a:endParaRPr>
          </a:p>
        </p:txBody>
      </p:sp>
      <p:sp>
        <p:nvSpPr>
          <p:cNvPr id="24" name="正方形/長方形 23">
            <a:extLst>
              <a:ext uri="{FF2B5EF4-FFF2-40B4-BE49-F238E27FC236}">
                <a16:creationId xmlns:a16="http://schemas.microsoft.com/office/drawing/2014/main" id="{1027C1C9-F689-58B5-8D7B-89D70A85AD56}"/>
              </a:ext>
            </a:extLst>
          </p:cNvPr>
          <p:cNvSpPr/>
          <p:nvPr/>
        </p:nvSpPr>
        <p:spPr>
          <a:xfrm>
            <a:off x="5717470" y="1221841"/>
            <a:ext cx="2698396" cy="288147"/>
          </a:xfrm>
          <a:prstGeom prst="rect">
            <a:avLst/>
          </a:prstGeom>
          <a:solidFill>
            <a:srgbClr val="FFBE00"/>
          </a:solidFill>
        </p:spPr>
        <p:txBody>
          <a:bodyPr wrap="square" tIns="72000" bIns="0" anchor="ctr">
            <a:spAutoFit/>
          </a:bodyPr>
          <a:lstStyle/>
          <a:p>
            <a:pPr lvl="0" algn="ctr">
              <a:spcBef>
                <a:spcPts val="1000"/>
              </a:spcBef>
            </a:pPr>
            <a:r>
              <a:rPr lang="ja-JP" altLang="en-US" sz="1400" b="1">
                <a:latin typeface="Meiryo" charset="-128"/>
                <a:ea typeface="Meiryo" charset="-128"/>
                <a:cs typeface="Meiryo" charset="-128"/>
              </a:rPr>
              <a:t>リッチテキストエディタへ挿入</a:t>
            </a:r>
            <a:endParaRPr lang="en-US" altLang="ja-JP" sz="1400" b="1">
              <a:latin typeface="Meiryo" charset="-128"/>
              <a:ea typeface="Meiryo" charset="-128"/>
              <a:cs typeface="Meiryo" charset="-128"/>
            </a:endParaRPr>
          </a:p>
        </p:txBody>
      </p:sp>
      <p:sp>
        <p:nvSpPr>
          <p:cNvPr id="25" name="正方形/長方形 24">
            <a:extLst>
              <a:ext uri="{FF2B5EF4-FFF2-40B4-BE49-F238E27FC236}">
                <a16:creationId xmlns:a16="http://schemas.microsoft.com/office/drawing/2014/main" id="{30881D92-4537-DA1F-227A-7E92F992E443}"/>
              </a:ext>
            </a:extLst>
          </p:cNvPr>
          <p:cNvSpPr/>
          <p:nvPr/>
        </p:nvSpPr>
        <p:spPr>
          <a:xfrm>
            <a:off x="534925" y="4912894"/>
            <a:ext cx="3089222" cy="288147"/>
          </a:xfrm>
          <a:prstGeom prst="rect">
            <a:avLst/>
          </a:prstGeom>
          <a:solidFill>
            <a:srgbClr val="FFBE00"/>
          </a:solidFill>
        </p:spPr>
        <p:txBody>
          <a:bodyPr wrap="square" tIns="72000" bIns="0" anchor="ctr">
            <a:spAutoFit/>
          </a:bodyPr>
          <a:lstStyle/>
          <a:p>
            <a:pPr lvl="0" algn="ctr">
              <a:spcBef>
                <a:spcPts val="1000"/>
              </a:spcBef>
            </a:pPr>
            <a:r>
              <a:rPr lang="ja-JP" altLang="en-US" sz="1400" b="1">
                <a:latin typeface="Meiryo" charset="-128"/>
                <a:ea typeface="Meiryo" charset="-128"/>
                <a:cs typeface="Meiryo" charset="-128"/>
              </a:rPr>
              <a:t>タグの入力補助</a:t>
            </a:r>
            <a:endParaRPr lang="en-US" altLang="ja-JP" sz="1400" b="1">
              <a:latin typeface="Meiryo" charset="-128"/>
              <a:ea typeface="Meiryo" charset="-128"/>
              <a:cs typeface="Meiryo" charset="-128"/>
            </a:endParaRPr>
          </a:p>
        </p:txBody>
      </p:sp>
    </p:spTree>
    <p:extLst>
      <p:ext uri="{BB962C8B-B14F-4D97-AF65-F5344CB8AC3E}">
        <p14:creationId xmlns:p14="http://schemas.microsoft.com/office/powerpoint/2010/main" val="2565493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1038" y="2165914"/>
            <a:ext cx="8420100" cy="1388944"/>
          </a:xfrm>
        </p:spPr>
        <p:txBody>
          <a:bodyPr>
            <a:normAutofit/>
          </a:bodyPr>
          <a:lstStyle/>
          <a:p>
            <a:pPr>
              <a:lnSpc>
                <a:spcPts val="4400"/>
              </a:lnSpc>
            </a:pPr>
            <a:r>
              <a:rPr lang="ja-JP" altLang="en-US" sz="2400"/>
              <a:t>もっと便利に、もっとやさしく。</a:t>
            </a:r>
            <a:br>
              <a:rPr lang="en-US" altLang="ja-JP" sz="3200" b="1"/>
            </a:br>
            <a:r>
              <a:rPr lang="en-US" altLang="ja-JP" sz="3200" b="1" err="1"/>
              <a:t>PowerCMS</a:t>
            </a:r>
            <a:r>
              <a:rPr lang="en-US" altLang="ja-JP" sz="3200" b="1"/>
              <a:t> </a:t>
            </a:r>
            <a:r>
              <a:rPr lang="ja-JP" altLang="en-US" sz="3200" b="1"/>
              <a:t>の</a:t>
            </a:r>
            <a:r>
              <a:rPr lang="ja-JP" altLang="en-US" b="1"/>
              <a:t>さまざまな機能</a:t>
            </a:r>
            <a:endParaRPr lang="ja-JP" altLang="en-US" sz="3200" b="1"/>
          </a:p>
        </p:txBody>
      </p:sp>
      <p:sp>
        <p:nvSpPr>
          <p:cNvPr id="10" name="フッター プレースホルダー 9"/>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スライド番号プレースホルダー 10"/>
          <p:cNvSpPr>
            <a:spLocks noGrp="1"/>
          </p:cNvSpPr>
          <p:nvPr>
            <p:ph type="sldNum" sz="quarter" idx="12"/>
          </p:nvPr>
        </p:nvSpPr>
        <p:spPr/>
        <p:txBody>
          <a:bodyPr/>
          <a:lstStyle/>
          <a:p>
            <a:fld id="{34A33FB1-FE07-45E7-845D-641C44171B92}" type="slidenum">
              <a:rPr lang="ja-JP" altLang="en-US" smtClean="0"/>
              <a:pPr/>
              <a:t>18</a:t>
            </a:fld>
            <a:endParaRPr lang="ja-JP" altLang="en-US"/>
          </a:p>
        </p:txBody>
      </p:sp>
      <p:sp>
        <p:nvSpPr>
          <p:cNvPr id="4" name="サブタイトル 2"/>
          <p:cNvSpPr txBox="1">
            <a:spLocks/>
          </p:cNvSpPr>
          <p:nvPr/>
        </p:nvSpPr>
        <p:spPr>
          <a:xfrm>
            <a:off x="381000" y="6302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a:latin typeface="Meiryo Regular"/>
            </a:endParaRPr>
          </a:p>
        </p:txBody>
      </p:sp>
    </p:spTree>
    <p:extLst>
      <p:ext uri="{BB962C8B-B14F-4D97-AF65-F5344CB8AC3E}">
        <p14:creationId xmlns:p14="http://schemas.microsoft.com/office/powerpoint/2010/main" val="456233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3200" b="1" err="1"/>
              <a:t>PowerCMS</a:t>
            </a:r>
            <a:r>
              <a:rPr lang="en-US" altLang="ja-JP" sz="3200" b="1"/>
              <a:t> </a:t>
            </a:r>
            <a:r>
              <a:rPr lang="ja-JP" altLang="en-US" sz="3200" b="1"/>
              <a:t>について</a:t>
            </a:r>
          </a:p>
        </p:txBody>
      </p:sp>
      <p:sp>
        <p:nvSpPr>
          <p:cNvPr id="10" name="フッター プレースホルダー 9"/>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スライド番号プレースホルダー 10"/>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a:t>
            </a:fld>
            <a:endParaRPr lang="ja-JP" altLang="en-US">
              <a:latin typeface="Meiryo" panose="020B0604030504040204" pitchFamily="34" charset="-128"/>
              <a:ea typeface="Meiryo" panose="020B0604030504040204" pitchFamily="34" charset="-128"/>
            </a:endParaRPr>
          </a:p>
        </p:txBody>
      </p:sp>
      <p:sp>
        <p:nvSpPr>
          <p:cNvPr id="4" name="サブタイトル 2"/>
          <p:cNvSpPr txBox="1">
            <a:spLocks/>
          </p:cNvSpPr>
          <p:nvPr/>
        </p:nvSpPr>
        <p:spPr>
          <a:xfrm>
            <a:off x="381000" y="6302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a:latin typeface="Meiryo Regular"/>
            </a:endParaRPr>
          </a:p>
        </p:txBody>
      </p:sp>
    </p:spTree>
    <p:extLst>
      <p:ext uri="{BB962C8B-B14F-4D97-AF65-F5344CB8AC3E}">
        <p14:creationId xmlns:p14="http://schemas.microsoft.com/office/powerpoint/2010/main" val="2860129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図形グループ 20"/>
          <p:cNvGrpSpPr/>
          <p:nvPr/>
        </p:nvGrpSpPr>
        <p:grpSpPr>
          <a:xfrm>
            <a:off x="0" y="287415"/>
            <a:ext cx="446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管理画面デザイン</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19</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1090408"/>
            <a:ext cx="8564736" cy="400110"/>
          </a:xfrm>
          <a:prstGeom prst="rect">
            <a:avLst/>
          </a:prstGeom>
        </p:spPr>
        <p:txBody>
          <a:bodyPr wrap="square">
            <a:spAutoFit/>
          </a:bodyPr>
          <a:lstStyle/>
          <a:p>
            <a:r>
              <a:rPr lang="ja-JP" altLang="en-US" sz="2000">
                <a:latin typeface="Meiryo" charset="-128"/>
                <a:ea typeface="Meiryo" charset="-128"/>
                <a:cs typeface="Meiryo" charset="-128"/>
              </a:rPr>
              <a:t>レスポンシブ対応の管理画面。外出先からの承認などに役立ちます。</a:t>
            </a:r>
          </a:p>
        </p:txBody>
      </p:sp>
      <p:sp>
        <p:nvSpPr>
          <p:cNvPr id="42" name="コンテンツ プレースホルダー 2">
            <a:extLst>
              <a:ext uri="{FF2B5EF4-FFF2-40B4-BE49-F238E27FC236}">
                <a16:creationId xmlns:a16="http://schemas.microsoft.com/office/drawing/2014/main" id="{B22390FB-06B3-E84F-AAF8-3F2D507241B8}"/>
              </a:ext>
            </a:extLst>
          </p:cNvPr>
          <p:cNvSpPr txBox="1">
            <a:spLocks/>
          </p:cNvSpPr>
          <p:nvPr/>
        </p:nvSpPr>
        <p:spPr>
          <a:xfrm>
            <a:off x="5675585" y="4847591"/>
            <a:ext cx="3510753" cy="956442"/>
          </a:xfrm>
          <a:prstGeom prst="rect">
            <a:avLst/>
          </a:prstGeom>
          <a:solidFill>
            <a:schemeClr val="bg1"/>
          </a:solidFill>
          <a:ln w="31750">
            <a:solidFill>
              <a:srgbClr val="0070C0"/>
            </a:solidFill>
          </a:ln>
        </p:spPr>
        <p:txBody>
          <a:bodyPr vert="horz" lIns="180000" tIns="108000" rIns="108000" bIns="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endParaRPr lang="ja-JP" altLang="en-US" sz="1300">
              <a:latin typeface="Meiryo Regular"/>
            </a:endParaRPr>
          </a:p>
        </p:txBody>
      </p:sp>
      <p:sp>
        <p:nvSpPr>
          <p:cNvPr id="43" name="正方形/長方形 42">
            <a:extLst>
              <a:ext uri="{FF2B5EF4-FFF2-40B4-BE49-F238E27FC236}">
                <a16:creationId xmlns:a16="http://schemas.microsoft.com/office/drawing/2014/main" id="{A771AF0C-7C24-1D47-B575-EDD1C8FE3593}"/>
              </a:ext>
            </a:extLst>
          </p:cNvPr>
          <p:cNvSpPr/>
          <p:nvPr/>
        </p:nvSpPr>
        <p:spPr>
          <a:xfrm>
            <a:off x="5767018" y="4989605"/>
            <a:ext cx="3409718" cy="692497"/>
          </a:xfrm>
          <a:prstGeom prst="rect">
            <a:avLst/>
          </a:prstGeom>
        </p:spPr>
        <p:txBody>
          <a:bodyPr wrap="square">
            <a:spAutoFit/>
          </a:bodyPr>
          <a:lstStyle/>
          <a:p>
            <a:r>
              <a:rPr lang="ja-JP" altLang="en-US" sz="1300">
                <a:solidFill>
                  <a:prstClr val="black"/>
                </a:solidFill>
                <a:latin typeface="Meiryo" charset="-128"/>
                <a:ea typeface="Meiryo" charset="-128"/>
                <a:cs typeface="Meiryo" charset="-128"/>
              </a:rPr>
              <a:t>記事編集画面のカスタムフィールドでもカテゴリ一覧でもドラッグ</a:t>
            </a:r>
            <a:r>
              <a:rPr lang="en-US" altLang="ja-JP" sz="1300">
                <a:solidFill>
                  <a:prstClr val="black"/>
                </a:solidFill>
                <a:latin typeface="Meiryo" charset="-128"/>
                <a:ea typeface="Meiryo" charset="-128"/>
                <a:cs typeface="Meiryo" charset="-128"/>
              </a:rPr>
              <a:t>&amp;</a:t>
            </a:r>
            <a:r>
              <a:rPr lang="ja-JP" altLang="en-US" sz="1300">
                <a:solidFill>
                  <a:prstClr val="black"/>
                </a:solidFill>
                <a:latin typeface="Meiryo" charset="-128"/>
                <a:ea typeface="Meiryo" charset="-128"/>
                <a:cs typeface="Meiryo" charset="-128"/>
              </a:rPr>
              <a:t>ドロップ</a:t>
            </a:r>
            <a:endParaRPr lang="en-US" altLang="ja-JP" sz="1300">
              <a:solidFill>
                <a:prstClr val="black"/>
              </a:solidFill>
              <a:latin typeface="Meiryo" charset="-128"/>
              <a:ea typeface="Meiryo" charset="-128"/>
              <a:cs typeface="Meiryo" charset="-128"/>
            </a:endParaRPr>
          </a:p>
          <a:p>
            <a:r>
              <a:rPr lang="ja-JP" altLang="en-US" sz="1300">
                <a:solidFill>
                  <a:prstClr val="black"/>
                </a:solidFill>
                <a:latin typeface="Meiryo" charset="-128"/>
                <a:ea typeface="Meiryo" charset="-128"/>
                <a:cs typeface="Meiryo" charset="-128"/>
              </a:rPr>
              <a:t>もちろん、グループ編集画面でも可能</a:t>
            </a:r>
          </a:p>
        </p:txBody>
      </p:sp>
      <p:sp>
        <p:nvSpPr>
          <p:cNvPr id="45" name="コンテンツ プレースホルダー 2">
            <a:extLst>
              <a:ext uri="{FF2B5EF4-FFF2-40B4-BE49-F238E27FC236}">
                <a16:creationId xmlns:a16="http://schemas.microsoft.com/office/drawing/2014/main" id="{E10310AD-4E0E-834A-BDD0-D36231B6EC84}"/>
              </a:ext>
            </a:extLst>
          </p:cNvPr>
          <p:cNvSpPr txBox="1">
            <a:spLocks/>
          </p:cNvSpPr>
          <p:nvPr/>
        </p:nvSpPr>
        <p:spPr>
          <a:xfrm>
            <a:off x="630619" y="4847591"/>
            <a:ext cx="4553598" cy="956442"/>
          </a:xfrm>
          <a:prstGeom prst="rect">
            <a:avLst/>
          </a:prstGeom>
          <a:solidFill>
            <a:schemeClr val="bg1"/>
          </a:solidFill>
          <a:ln w="31750">
            <a:solidFill>
              <a:srgbClr val="0070C0"/>
            </a:solidFill>
          </a:ln>
        </p:spPr>
        <p:txBody>
          <a:bodyPr vert="horz" lIns="180000" tIns="108000" rIns="108000" bIns="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endParaRPr lang="ja-JP" altLang="en-US" sz="1300">
              <a:latin typeface="Meiryo Regular"/>
            </a:endParaRPr>
          </a:p>
        </p:txBody>
      </p:sp>
      <p:sp>
        <p:nvSpPr>
          <p:cNvPr id="46" name="正方形/長方形 45">
            <a:extLst>
              <a:ext uri="{FF2B5EF4-FFF2-40B4-BE49-F238E27FC236}">
                <a16:creationId xmlns:a16="http://schemas.microsoft.com/office/drawing/2014/main" id="{88E2BF55-BBCB-5C4A-940E-C48E77830C74}"/>
              </a:ext>
            </a:extLst>
          </p:cNvPr>
          <p:cNvSpPr/>
          <p:nvPr/>
        </p:nvSpPr>
        <p:spPr>
          <a:xfrm>
            <a:off x="722051" y="4989605"/>
            <a:ext cx="4270363" cy="692497"/>
          </a:xfrm>
          <a:prstGeom prst="rect">
            <a:avLst/>
          </a:prstGeom>
        </p:spPr>
        <p:txBody>
          <a:bodyPr wrap="square">
            <a:spAutoFit/>
          </a:bodyPr>
          <a:lstStyle/>
          <a:p>
            <a:r>
              <a:rPr lang="en" altLang="ja-JP" sz="1300">
                <a:solidFill>
                  <a:prstClr val="black"/>
                </a:solidFill>
                <a:latin typeface="Meiryo" charset="-128"/>
                <a:ea typeface="Meiryo" charset="-128"/>
                <a:cs typeface="Meiryo" charset="-128"/>
              </a:rPr>
              <a:t>PC</a:t>
            </a:r>
            <a:r>
              <a:rPr lang="ja-JP" altLang="en" sz="1300">
                <a:solidFill>
                  <a:prstClr val="black"/>
                </a:solidFill>
                <a:latin typeface="Meiryo" charset="-128"/>
                <a:ea typeface="Meiryo" charset="-128"/>
                <a:cs typeface="Meiryo" charset="-128"/>
              </a:rPr>
              <a:t>、</a:t>
            </a:r>
            <a:r>
              <a:rPr lang="ja-JP" altLang="en-US" sz="1300">
                <a:solidFill>
                  <a:prstClr val="black"/>
                </a:solidFill>
                <a:latin typeface="Meiryo" charset="-128"/>
                <a:ea typeface="Meiryo" charset="-128"/>
                <a:cs typeface="Meiryo" charset="-128"/>
              </a:rPr>
              <a:t>スマートフォン、タブレットもしくは横置きのスマートフォンを前提とし、メディアクエリによる</a:t>
            </a:r>
            <a:r>
              <a:rPr lang="en-US" altLang="ja-JP" sz="1300">
                <a:solidFill>
                  <a:prstClr val="black"/>
                </a:solidFill>
                <a:latin typeface="Meiryo" charset="-128"/>
                <a:ea typeface="Meiryo" charset="-128"/>
                <a:cs typeface="Meiryo" charset="-128"/>
              </a:rPr>
              <a:t>3</a:t>
            </a:r>
            <a:r>
              <a:rPr lang="ja-JP" altLang="en-US" sz="1300">
                <a:solidFill>
                  <a:prstClr val="black"/>
                </a:solidFill>
                <a:latin typeface="Meiryo" charset="-128"/>
                <a:ea typeface="Meiryo" charset="-128"/>
                <a:cs typeface="Meiryo" charset="-128"/>
              </a:rPr>
              <a:t>段階の分岐</a:t>
            </a:r>
          </a:p>
        </p:txBody>
      </p:sp>
      <p:pic>
        <p:nvPicPr>
          <p:cNvPr id="14" name="図 13">
            <a:extLst>
              <a:ext uri="{FF2B5EF4-FFF2-40B4-BE49-F238E27FC236}">
                <a16:creationId xmlns:a16="http://schemas.microsoft.com/office/drawing/2014/main" id="{D95CF624-B008-9148-BFEB-84396CB18D7E}"/>
              </a:ext>
            </a:extLst>
          </p:cNvPr>
          <p:cNvPicPr>
            <a:picLocks noChangeAspect="1"/>
          </p:cNvPicPr>
          <p:nvPr/>
        </p:nvPicPr>
        <p:blipFill rotWithShape="1">
          <a:blip r:embed="rId3"/>
          <a:srcRect b="14891"/>
          <a:stretch/>
        </p:blipFill>
        <p:spPr>
          <a:xfrm>
            <a:off x="5580998" y="1823012"/>
            <a:ext cx="1766763" cy="2733687"/>
          </a:xfrm>
          <a:prstGeom prst="rect">
            <a:avLst/>
          </a:prstGeom>
        </p:spPr>
      </p:pic>
      <p:pic>
        <p:nvPicPr>
          <p:cNvPr id="16" name="図 15" descr="図形&#10;&#10;低い精度で自動的に生成された説明">
            <a:extLst>
              <a:ext uri="{FF2B5EF4-FFF2-40B4-BE49-F238E27FC236}">
                <a16:creationId xmlns:a16="http://schemas.microsoft.com/office/drawing/2014/main" id="{0A5F4042-EFA2-BD4B-863C-B26AECD662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8830" y="2803275"/>
            <a:ext cx="641584" cy="646071"/>
          </a:xfrm>
          <a:prstGeom prst="rect">
            <a:avLst/>
          </a:prstGeom>
        </p:spPr>
      </p:pic>
      <p:pic>
        <p:nvPicPr>
          <p:cNvPr id="17" name="図 16">
            <a:extLst>
              <a:ext uri="{FF2B5EF4-FFF2-40B4-BE49-F238E27FC236}">
                <a16:creationId xmlns:a16="http://schemas.microsoft.com/office/drawing/2014/main" id="{2C596770-F62A-3246-A8F2-B4EE30CCDA9F}"/>
              </a:ext>
            </a:extLst>
          </p:cNvPr>
          <p:cNvPicPr>
            <a:picLocks noChangeAspect="1"/>
          </p:cNvPicPr>
          <p:nvPr/>
        </p:nvPicPr>
        <p:blipFill>
          <a:blip r:embed="rId5"/>
          <a:stretch>
            <a:fillRect/>
          </a:stretch>
        </p:blipFill>
        <p:spPr>
          <a:xfrm>
            <a:off x="7468375" y="1816306"/>
            <a:ext cx="1705108" cy="2274614"/>
          </a:xfrm>
          <a:prstGeom prst="rect">
            <a:avLst/>
          </a:prstGeom>
        </p:spPr>
      </p:pic>
      <p:pic>
        <p:nvPicPr>
          <p:cNvPr id="30" name="図 29" descr="図形&#10;&#10;低い精度で自動的に生成された説明">
            <a:extLst>
              <a:ext uri="{FF2B5EF4-FFF2-40B4-BE49-F238E27FC236}">
                <a16:creationId xmlns:a16="http://schemas.microsoft.com/office/drawing/2014/main" id="{AECE8053-CC45-D747-BFB4-BC36D98625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3752" y="2803275"/>
            <a:ext cx="641584" cy="646071"/>
          </a:xfrm>
          <a:prstGeom prst="rect">
            <a:avLst/>
          </a:prstGeom>
        </p:spPr>
      </p:pic>
      <p:pic>
        <p:nvPicPr>
          <p:cNvPr id="4" name="図 3" descr="グラフィカル ユーザー インターフェイス, テキスト, アプリケーション, メール&#10;&#10;自動的に生成された説明">
            <a:extLst>
              <a:ext uri="{FF2B5EF4-FFF2-40B4-BE49-F238E27FC236}">
                <a16:creationId xmlns:a16="http://schemas.microsoft.com/office/drawing/2014/main" id="{036E509B-C20F-8B99-07D9-B0C49A5451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4843" y="1649208"/>
            <a:ext cx="3993872" cy="2374607"/>
          </a:xfrm>
          <a:prstGeom prst="rect">
            <a:avLst/>
          </a:prstGeom>
        </p:spPr>
      </p:pic>
      <p:pic>
        <p:nvPicPr>
          <p:cNvPr id="6" name="図 5" descr="グラフィカル ユーザー インターフェイス, テキスト, アプリケーション&#10;&#10;自動的に生成された説明">
            <a:extLst>
              <a:ext uri="{FF2B5EF4-FFF2-40B4-BE49-F238E27FC236}">
                <a16:creationId xmlns:a16="http://schemas.microsoft.com/office/drawing/2014/main" id="{B068CABF-2B14-73B1-B186-474FA4C2205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0716" y="2218098"/>
            <a:ext cx="1999399" cy="2558486"/>
          </a:xfrm>
          <a:prstGeom prst="rect">
            <a:avLst/>
          </a:prstGeom>
        </p:spPr>
      </p:pic>
      <p:pic>
        <p:nvPicPr>
          <p:cNvPr id="10" name="図 9" descr="グラフィカル ユーザー インターフェイス, テキスト, アプリケーション&#10;&#10;自動的に生成された説明">
            <a:extLst>
              <a:ext uri="{FF2B5EF4-FFF2-40B4-BE49-F238E27FC236}">
                <a16:creationId xmlns:a16="http://schemas.microsoft.com/office/drawing/2014/main" id="{B7A811BF-6966-4106-ABDE-A00300E42F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25024" y="2449635"/>
            <a:ext cx="1232208" cy="2326949"/>
          </a:xfrm>
          <a:prstGeom prst="rect">
            <a:avLst/>
          </a:prstGeom>
        </p:spPr>
      </p:pic>
    </p:spTree>
    <p:extLst>
      <p:ext uri="{BB962C8B-B14F-4D97-AF65-F5344CB8AC3E}">
        <p14:creationId xmlns:p14="http://schemas.microsoft.com/office/powerpoint/2010/main" val="223489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図形グループ 20">
            <a:extLst>
              <a:ext uri="{FF2B5EF4-FFF2-40B4-BE49-F238E27FC236}">
                <a16:creationId xmlns:a16="http://schemas.microsoft.com/office/drawing/2014/main" id="{88DC02E1-276F-A44F-B715-46991F32A2FE}"/>
              </a:ext>
            </a:extLst>
          </p:cNvPr>
          <p:cNvGrpSpPr/>
          <p:nvPr/>
        </p:nvGrpSpPr>
        <p:grpSpPr>
          <a:xfrm>
            <a:off x="0" y="287415"/>
            <a:ext cx="6734715" cy="509335"/>
            <a:chOff x="0" y="287415"/>
            <a:chExt cx="5544150" cy="509335"/>
          </a:xfrm>
        </p:grpSpPr>
        <p:sp>
          <p:nvSpPr>
            <p:cNvPr id="39" name="平行四辺形 38">
              <a:extLst>
                <a:ext uri="{FF2B5EF4-FFF2-40B4-BE49-F238E27FC236}">
                  <a16:creationId xmlns:a16="http://schemas.microsoft.com/office/drawing/2014/main" id="{AF75674B-C213-7542-97BB-B8C0351E1266}"/>
                </a:ext>
              </a:extLst>
            </p:cNvPr>
            <p:cNvSpPr/>
            <p:nvPr/>
          </p:nvSpPr>
          <p:spPr>
            <a:xfrm rot="10800000">
              <a:off x="2269790" y="287416"/>
              <a:ext cx="3274360"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0" name="平行四辺形 39">
              <a:extLst>
                <a:ext uri="{FF2B5EF4-FFF2-40B4-BE49-F238E27FC236}">
                  <a16:creationId xmlns:a16="http://schemas.microsoft.com/office/drawing/2014/main" id="{0F2FF0B6-9D8C-C84A-8F13-EA6742972EDB}"/>
                </a:ext>
              </a:extLst>
            </p:cNvPr>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8" name="角丸四角形 27"/>
          <p:cNvSpPr/>
          <p:nvPr/>
        </p:nvSpPr>
        <p:spPr>
          <a:xfrm>
            <a:off x="720000" y="3422348"/>
            <a:ext cx="8445358" cy="2567105"/>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p:cNvSpPr>
            <a:spLocks noGrp="1"/>
          </p:cNvSpPr>
          <p:nvPr>
            <p:ph type="ctrTitle"/>
          </p:nvPr>
        </p:nvSpPr>
        <p:spPr>
          <a:xfrm>
            <a:off x="601832" y="401838"/>
            <a:ext cx="6567895" cy="362782"/>
          </a:xfrm>
        </p:spPr>
        <p:txBody>
          <a:bodyPr>
            <a:normAutofit fontScale="90000"/>
          </a:bodyPr>
          <a:lstStyle/>
          <a:p>
            <a:r>
              <a:rPr lang="ja-JP" altLang="en-US" b="1">
                <a:latin typeface="メイリオ" panose="020B0604030504040204" pitchFamily="50" charset="-128"/>
                <a:ea typeface="メイリオ" panose="020B0604030504040204" pitchFamily="50" charset="-128"/>
              </a:rPr>
              <a:t>アクセシビリティ支援ツール</a:t>
            </a:r>
            <a:r>
              <a:rPr lang="ja-JP" altLang="en-US" sz="2400" b="1">
                <a:latin typeface="メイリオ" panose="020B0604030504040204" pitchFamily="50" charset="-128"/>
                <a:ea typeface="メイリオ" panose="020B0604030504040204" pitchFamily="50" charset="-128"/>
              </a:rPr>
              <a:t> </a:t>
            </a:r>
            <a:r>
              <a:rPr lang="en-US" altLang="ja-JP" sz="2400" b="1" err="1">
                <a:latin typeface="メイリオ" panose="020B0604030504040204" pitchFamily="50" charset="-128"/>
                <a:ea typeface="メイリオ" panose="020B0604030504040204" pitchFamily="50" charset="-128"/>
              </a:rPr>
              <a:t>PowerCMS</a:t>
            </a:r>
            <a:r>
              <a:rPr lang="en-US" altLang="ja-JP" sz="2400" b="1">
                <a:latin typeface="メイリオ" panose="020B0604030504040204" pitchFamily="50" charset="-128"/>
                <a:ea typeface="メイリオ" panose="020B0604030504040204" pitchFamily="50" charset="-128"/>
              </a:rPr>
              <a:t> 8341</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20</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8" name="正方形/長方形 17"/>
          <p:cNvSpPr/>
          <p:nvPr/>
        </p:nvSpPr>
        <p:spPr>
          <a:xfrm>
            <a:off x="612000" y="1121029"/>
            <a:ext cx="4399387" cy="2015936"/>
          </a:xfrm>
          <a:prstGeom prst="rect">
            <a:avLst/>
          </a:prstGeom>
        </p:spPr>
        <p:txBody>
          <a:bodyPr wrap="square" tIns="0">
            <a:spAutoFit/>
          </a:bodyPr>
          <a:lstStyle/>
          <a:p>
            <a:pPr>
              <a:spcBef>
                <a:spcPts val="1000"/>
              </a:spcBef>
            </a:pPr>
            <a:r>
              <a:rPr lang="ja-JP" altLang="en-US" sz="1600">
                <a:latin typeface="Meiryo" charset="-128"/>
                <a:ea typeface="Meiryo" charset="-128"/>
                <a:cs typeface="Meiryo" charset="-128"/>
              </a:rPr>
              <a:t>ウェブサイトの </a:t>
            </a:r>
            <a:r>
              <a:rPr lang="en-US" altLang="ja-JP" sz="1600">
                <a:latin typeface="Meiryo" charset="-128"/>
                <a:ea typeface="Meiryo" charset="-128"/>
                <a:cs typeface="Meiryo" charset="-128"/>
              </a:rPr>
              <a:t>JIS X 8341-3 </a:t>
            </a:r>
            <a:r>
              <a:rPr lang="ja-JP" altLang="en-US" sz="1600">
                <a:latin typeface="Meiryo" charset="-128"/>
                <a:ea typeface="Meiryo" charset="-128"/>
                <a:cs typeface="Meiryo" charset="-128"/>
              </a:rPr>
              <a:t>適合を支援するツール </a:t>
            </a:r>
            <a:r>
              <a:rPr lang="en-US" altLang="ja-JP" sz="1600" err="1">
                <a:latin typeface="Meiryo" charset="-128"/>
                <a:ea typeface="Meiryo" charset="-128"/>
                <a:cs typeface="Meiryo" charset="-128"/>
              </a:rPr>
              <a:t>PowerCMS</a:t>
            </a:r>
            <a:r>
              <a:rPr lang="en-US" altLang="ja-JP" sz="1600">
                <a:latin typeface="Meiryo" charset="-128"/>
                <a:ea typeface="Meiryo" charset="-128"/>
                <a:cs typeface="Meiryo" charset="-128"/>
              </a:rPr>
              <a:t> 8341 </a:t>
            </a:r>
            <a:r>
              <a:rPr lang="ja-JP" altLang="en-US" sz="1600">
                <a:latin typeface="Meiryo" charset="-128"/>
                <a:ea typeface="Meiryo" charset="-128"/>
                <a:cs typeface="Meiryo" charset="-128"/>
              </a:rPr>
              <a:t>を同梱。</a:t>
            </a:r>
            <a:br>
              <a:rPr lang="en-US" altLang="ja-JP" sz="1600">
                <a:latin typeface="Meiryo" charset="-128"/>
                <a:ea typeface="Meiryo" charset="-128"/>
                <a:cs typeface="Meiryo" charset="-128"/>
              </a:rPr>
            </a:br>
            <a:r>
              <a:rPr lang="ja-JP" altLang="en-US" sz="1600">
                <a:latin typeface="Meiryo" charset="-128"/>
                <a:ea typeface="Meiryo" charset="-128"/>
                <a:cs typeface="Meiryo" charset="-128"/>
              </a:rPr>
              <a:t>適合判定、機械的にチェックできない項目についての注意喚起、機械的に改修できる箇所の自動改修を行うほか、評価のプロセスから適合試験のエビデンスを残す機能があります。また、画像の背景色と前景色のコントラスト比のチェックが可能です。</a:t>
            </a:r>
          </a:p>
        </p:txBody>
      </p:sp>
      <p:sp>
        <p:nvSpPr>
          <p:cNvPr id="9" name="正方形/長方形 8"/>
          <p:cNvSpPr/>
          <p:nvPr/>
        </p:nvSpPr>
        <p:spPr>
          <a:xfrm>
            <a:off x="724882" y="6020548"/>
            <a:ext cx="5112039" cy="288147"/>
          </a:xfrm>
          <a:prstGeom prst="rect">
            <a:avLst/>
          </a:prstGeom>
        </p:spPr>
        <p:txBody>
          <a:bodyPr wrap="square" lIns="0" tIns="72000">
            <a:spAutoFit/>
          </a:bodyPr>
          <a:lstStyle/>
          <a:p>
            <a:r>
              <a:rPr lang="en-US" altLang="ja-JP" sz="1100" err="1">
                <a:latin typeface="Meiryo" charset="-128"/>
                <a:ea typeface="Meiryo" charset="-128"/>
                <a:cs typeface="Meiryo" charset="-128"/>
              </a:rPr>
              <a:t>PowerCMS</a:t>
            </a:r>
            <a:r>
              <a:rPr lang="en-US" altLang="ja-JP" sz="1100">
                <a:latin typeface="Meiryo" charset="-128"/>
                <a:ea typeface="Meiryo" charset="-128"/>
                <a:cs typeface="Meiryo" charset="-128"/>
              </a:rPr>
              <a:t> 8341  http://</a:t>
            </a:r>
            <a:r>
              <a:rPr lang="en-US" altLang="ja-JP" sz="1100" err="1">
                <a:latin typeface="Meiryo" charset="-128"/>
                <a:ea typeface="Meiryo" charset="-128"/>
                <a:cs typeface="Meiryo" charset="-128"/>
              </a:rPr>
              <a:t>www.powercms.jp</a:t>
            </a:r>
            <a:r>
              <a:rPr lang="en-US" altLang="ja-JP" sz="1100">
                <a:latin typeface="Meiryo" charset="-128"/>
                <a:ea typeface="Meiryo" charset="-128"/>
                <a:cs typeface="Meiryo" charset="-128"/>
              </a:rPr>
              <a:t>/news/powercms-8341.html</a:t>
            </a:r>
          </a:p>
        </p:txBody>
      </p:sp>
      <p:sp>
        <p:nvSpPr>
          <p:cNvPr id="14" name="正方形/長方形 13"/>
          <p:cNvSpPr/>
          <p:nvPr/>
        </p:nvSpPr>
        <p:spPr>
          <a:xfrm>
            <a:off x="720000" y="3427413"/>
            <a:ext cx="2626515" cy="288147"/>
          </a:xfrm>
          <a:prstGeom prst="rect">
            <a:avLst/>
          </a:prstGeom>
          <a:solidFill>
            <a:srgbClr val="FFBE00"/>
          </a:solidFill>
        </p:spPr>
        <p:txBody>
          <a:bodyPr wrap="square" tIns="72000" bIns="0" anchor="ctr">
            <a:spAutoFit/>
          </a:bodyPr>
          <a:lstStyle/>
          <a:p>
            <a:pPr lvl="0" algn="ctr">
              <a:spcBef>
                <a:spcPts val="1000"/>
              </a:spcBef>
            </a:pPr>
            <a:r>
              <a:rPr lang="ja-JP" altLang="en-US" sz="1400" b="1">
                <a:latin typeface="Meiryo" charset="-128"/>
                <a:ea typeface="Meiryo" charset="-128"/>
                <a:cs typeface="Meiryo" charset="-128"/>
              </a:rPr>
              <a:t>診断・評価・改善の流れ</a:t>
            </a:r>
            <a:endParaRPr lang="en-US" altLang="ja-JP" sz="1400" b="1">
              <a:latin typeface="Meiryo" charset="-128"/>
              <a:ea typeface="Meiryo" charset="-128"/>
              <a:cs typeface="Meiryo" charset="-128"/>
            </a:endParaRPr>
          </a:p>
        </p:txBody>
      </p:sp>
      <p:sp>
        <p:nvSpPr>
          <p:cNvPr id="15" name="テキスト ボックス 14"/>
          <p:cNvSpPr txBox="1"/>
          <p:nvPr/>
        </p:nvSpPr>
        <p:spPr>
          <a:xfrm>
            <a:off x="1202153" y="3880139"/>
            <a:ext cx="432000" cy="1936654"/>
          </a:xfrm>
          <a:prstGeom prst="rect">
            <a:avLst/>
          </a:prstGeom>
          <a:solidFill>
            <a:srgbClr val="0070C0"/>
          </a:solidFill>
          <a:ln>
            <a:noFill/>
          </a:ln>
        </p:spPr>
        <p:txBody>
          <a:bodyPr vert="eaVert" wrap="square" lIns="144000" rIns="144000" anchor="ctr">
            <a:noAutofit/>
          </a:bodyPr>
          <a:lstStyle>
            <a:defPPr>
              <a:defRPr lang="ja-JP"/>
            </a:defPPr>
            <a:lvl1pPr lvl="0" algn="ctr">
              <a:lnSpc>
                <a:spcPct val="90000"/>
              </a:lnSpc>
              <a:spcBef>
                <a:spcPts val="1000"/>
              </a:spcBef>
              <a:defRPr sz="2000" b="1">
                <a:latin typeface="Hiragino Kaku Gothic Pro W6" charset="-128"/>
                <a:ea typeface="Hiragino Kaku Gothic Pro W6" charset="-128"/>
                <a:cs typeface="Hiragino Kaku Gothic Pro W6" charset="-128"/>
              </a:defRPr>
            </a:lvl1pPr>
          </a:lstStyle>
          <a:p>
            <a:r>
              <a:rPr lang="ja-JP" altLang="en-US" sz="1600" b="0">
                <a:solidFill>
                  <a:schemeClr val="bg1"/>
                </a:solidFill>
                <a:latin typeface="Meiryo" charset="-128"/>
                <a:ea typeface="Meiryo" charset="-128"/>
                <a:cs typeface="Meiryo" charset="-128"/>
              </a:rPr>
              <a:t>リンク評価</a:t>
            </a:r>
          </a:p>
        </p:txBody>
      </p:sp>
      <p:sp>
        <p:nvSpPr>
          <p:cNvPr id="16" name="テキスト ボックス 15"/>
          <p:cNvSpPr txBox="1"/>
          <p:nvPr/>
        </p:nvSpPr>
        <p:spPr>
          <a:xfrm>
            <a:off x="2379045" y="3880139"/>
            <a:ext cx="432000" cy="1936654"/>
          </a:xfrm>
          <a:prstGeom prst="rect">
            <a:avLst/>
          </a:prstGeom>
          <a:solidFill>
            <a:srgbClr val="0070C0"/>
          </a:solidFill>
          <a:ln>
            <a:noFill/>
          </a:ln>
        </p:spPr>
        <p:txBody>
          <a:bodyPr vert="eaVert" wrap="square" lIns="144000" rIns="144000" anchor="ctr">
            <a:noAutofit/>
          </a:bodyPr>
          <a:lstStyle>
            <a:defPPr>
              <a:defRPr lang="ja-JP"/>
            </a:defPPr>
            <a:lvl1pPr lvl="0" algn="ctr">
              <a:lnSpc>
                <a:spcPct val="90000"/>
              </a:lnSpc>
              <a:spcBef>
                <a:spcPts val="1000"/>
              </a:spcBef>
              <a:defRPr sz="2000" b="1">
                <a:latin typeface="Hiragino Kaku Gothic Pro W6" charset="-128"/>
                <a:ea typeface="Hiragino Kaku Gothic Pro W6" charset="-128"/>
                <a:cs typeface="Hiragino Kaku Gothic Pro W6" charset="-128"/>
              </a:defRPr>
            </a:lvl1pPr>
          </a:lstStyle>
          <a:p>
            <a:r>
              <a:rPr lang="ja-JP" altLang="en-US" sz="1600" b="0">
                <a:solidFill>
                  <a:schemeClr val="bg1"/>
                </a:solidFill>
                <a:latin typeface="Meiryo" charset="-128"/>
                <a:ea typeface="Meiryo" charset="-128"/>
                <a:cs typeface="Meiryo" charset="-128"/>
              </a:rPr>
              <a:t>画像評価</a:t>
            </a:r>
          </a:p>
        </p:txBody>
      </p:sp>
      <p:sp>
        <p:nvSpPr>
          <p:cNvPr id="17" name="テキスト ボックス 16"/>
          <p:cNvSpPr txBox="1"/>
          <p:nvPr/>
        </p:nvSpPr>
        <p:spPr>
          <a:xfrm>
            <a:off x="3555937" y="3880139"/>
            <a:ext cx="432000" cy="1936654"/>
          </a:xfrm>
          <a:prstGeom prst="rect">
            <a:avLst/>
          </a:prstGeom>
          <a:solidFill>
            <a:srgbClr val="0070C0"/>
          </a:solidFill>
          <a:ln>
            <a:noFill/>
          </a:ln>
        </p:spPr>
        <p:txBody>
          <a:bodyPr vert="eaVert" wrap="square" lIns="144000" rIns="144000" anchor="ctr">
            <a:noAutofit/>
          </a:bodyPr>
          <a:lstStyle>
            <a:defPPr>
              <a:defRPr lang="ja-JP"/>
            </a:defPPr>
            <a:lvl1pPr lvl="0" algn="ctr">
              <a:lnSpc>
                <a:spcPct val="90000"/>
              </a:lnSpc>
              <a:spcBef>
                <a:spcPts val="1000"/>
              </a:spcBef>
              <a:defRPr sz="2000" b="1">
                <a:latin typeface="Hiragino Kaku Gothic Pro W6" charset="-128"/>
                <a:ea typeface="Hiragino Kaku Gothic Pro W6" charset="-128"/>
                <a:cs typeface="Hiragino Kaku Gothic Pro W6" charset="-128"/>
              </a:defRPr>
            </a:lvl1pPr>
          </a:lstStyle>
          <a:p>
            <a:r>
              <a:rPr lang="ja-JP" altLang="en-US" sz="1600" b="0">
                <a:solidFill>
                  <a:schemeClr val="bg1"/>
                </a:solidFill>
                <a:latin typeface="Meiryo" charset="-128"/>
                <a:ea typeface="Meiryo" charset="-128"/>
                <a:cs typeface="Meiryo" charset="-128"/>
              </a:rPr>
              <a:t>ＨＴＭＬ評価</a:t>
            </a:r>
          </a:p>
        </p:txBody>
      </p:sp>
      <p:sp>
        <p:nvSpPr>
          <p:cNvPr id="19" name="テキスト ボックス 18"/>
          <p:cNvSpPr txBox="1"/>
          <p:nvPr/>
        </p:nvSpPr>
        <p:spPr>
          <a:xfrm>
            <a:off x="4732829" y="3880139"/>
            <a:ext cx="432000" cy="1936654"/>
          </a:xfrm>
          <a:prstGeom prst="rect">
            <a:avLst/>
          </a:prstGeom>
          <a:solidFill>
            <a:srgbClr val="0070C0"/>
          </a:solidFill>
          <a:ln>
            <a:noFill/>
          </a:ln>
        </p:spPr>
        <p:txBody>
          <a:bodyPr vert="eaVert" wrap="square" lIns="144000" rIns="144000" anchor="ctr">
            <a:noAutofit/>
          </a:bodyPr>
          <a:lstStyle>
            <a:defPPr>
              <a:defRPr lang="ja-JP"/>
            </a:defPPr>
            <a:lvl1pPr lvl="0" algn="ctr">
              <a:lnSpc>
                <a:spcPct val="90000"/>
              </a:lnSpc>
              <a:spcBef>
                <a:spcPts val="1000"/>
              </a:spcBef>
              <a:defRPr sz="2000" b="1">
                <a:latin typeface="Hiragino Kaku Gothic Pro W6" charset="-128"/>
                <a:ea typeface="Hiragino Kaku Gothic Pro W6" charset="-128"/>
                <a:cs typeface="Hiragino Kaku Gothic Pro W6" charset="-128"/>
              </a:defRPr>
            </a:lvl1pPr>
          </a:lstStyle>
          <a:p>
            <a:r>
              <a:rPr lang="ja-JP" altLang="en-US" sz="1100" b="0">
                <a:solidFill>
                  <a:schemeClr val="bg1"/>
                </a:solidFill>
                <a:latin typeface="Meiryo" charset="-128"/>
                <a:ea typeface="Meiryo" charset="-128"/>
                <a:cs typeface="Meiryo" charset="-128"/>
              </a:rPr>
              <a:t>ＪＩＳチェックリストを生成</a:t>
            </a:r>
          </a:p>
        </p:txBody>
      </p:sp>
      <p:sp>
        <p:nvSpPr>
          <p:cNvPr id="20" name="テキスト ボックス 19"/>
          <p:cNvSpPr txBox="1"/>
          <p:nvPr/>
        </p:nvSpPr>
        <p:spPr>
          <a:xfrm>
            <a:off x="5909721" y="3880139"/>
            <a:ext cx="432000" cy="1936654"/>
          </a:xfrm>
          <a:prstGeom prst="rect">
            <a:avLst/>
          </a:prstGeom>
          <a:solidFill>
            <a:srgbClr val="0070C0"/>
          </a:solidFill>
          <a:ln>
            <a:noFill/>
          </a:ln>
        </p:spPr>
        <p:txBody>
          <a:bodyPr vert="eaVert" wrap="square" lIns="144000" rIns="144000" anchor="ctr">
            <a:noAutofit/>
          </a:bodyPr>
          <a:lstStyle>
            <a:defPPr>
              <a:defRPr lang="ja-JP"/>
            </a:defPPr>
            <a:lvl1pPr lvl="0" algn="ctr">
              <a:lnSpc>
                <a:spcPct val="90000"/>
              </a:lnSpc>
              <a:spcBef>
                <a:spcPts val="1000"/>
              </a:spcBef>
              <a:defRPr sz="2000" b="1">
                <a:latin typeface="Hiragino Kaku Gothic Pro W6" charset="-128"/>
                <a:ea typeface="Hiragino Kaku Gothic Pro W6" charset="-128"/>
                <a:cs typeface="Hiragino Kaku Gothic Pro W6" charset="-128"/>
              </a:defRPr>
            </a:lvl1pPr>
          </a:lstStyle>
          <a:p>
            <a:r>
              <a:rPr lang="ja-JP" altLang="en-US" sz="1600" b="0">
                <a:solidFill>
                  <a:schemeClr val="bg1"/>
                </a:solidFill>
                <a:latin typeface="Meiryo" charset="-128"/>
                <a:ea typeface="Meiryo" charset="-128"/>
                <a:cs typeface="Meiryo" charset="-128"/>
              </a:rPr>
              <a:t>エビデンスを保存</a:t>
            </a:r>
          </a:p>
        </p:txBody>
      </p:sp>
      <p:sp>
        <p:nvSpPr>
          <p:cNvPr id="21" name="テキスト ボックス 20"/>
          <p:cNvSpPr txBox="1"/>
          <p:nvPr/>
        </p:nvSpPr>
        <p:spPr>
          <a:xfrm>
            <a:off x="7086613" y="3880139"/>
            <a:ext cx="432000" cy="1936654"/>
          </a:xfrm>
          <a:prstGeom prst="rect">
            <a:avLst/>
          </a:prstGeom>
          <a:solidFill>
            <a:srgbClr val="0070C0"/>
          </a:solidFill>
          <a:ln>
            <a:noFill/>
          </a:ln>
        </p:spPr>
        <p:txBody>
          <a:bodyPr vert="eaVert" wrap="square" lIns="144000" rIns="144000" anchor="ctr">
            <a:noAutofit/>
          </a:bodyPr>
          <a:lstStyle>
            <a:defPPr>
              <a:defRPr lang="ja-JP"/>
            </a:defPPr>
            <a:lvl1pPr lvl="0" algn="ctr">
              <a:lnSpc>
                <a:spcPct val="90000"/>
              </a:lnSpc>
              <a:spcBef>
                <a:spcPts val="1000"/>
              </a:spcBef>
              <a:defRPr sz="2000" b="1">
                <a:latin typeface="Hiragino Kaku Gothic Pro W6" charset="-128"/>
                <a:ea typeface="Hiragino Kaku Gothic Pro W6" charset="-128"/>
                <a:cs typeface="Hiragino Kaku Gothic Pro W6" charset="-128"/>
              </a:defRPr>
            </a:lvl1pPr>
          </a:lstStyle>
          <a:p>
            <a:r>
              <a:rPr lang="ja-JP" altLang="en-US" sz="1200" b="0">
                <a:solidFill>
                  <a:schemeClr val="bg1"/>
                </a:solidFill>
                <a:latin typeface="Meiryo" charset="-128"/>
                <a:ea typeface="Meiryo" charset="-128"/>
                <a:cs typeface="Meiryo" charset="-128"/>
              </a:rPr>
              <a:t>適合試験対象ページ選定</a:t>
            </a:r>
          </a:p>
        </p:txBody>
      </p:sp>
      <p:sp>
        <p:nvSpPr>
          <p:cNvPr id="22" name="テキスト ボックス 21"/>
          <p:cNvSpPr txBox="1"/>
          <p:nvPr/>
        </p:nvSpPr>
        <p:spPr>
          <a:xfrm>
            <a:off x="8263502" y="3880139"/>
            <a:ext cx="432000" cy="1936654"/>
          </a:xfrm>
          <a:prstGeom prst="rect">
            <a:avLst/>
          </a:prstGeom>
          <a:solidFill>
            <a:srgbClr val="0070C0"/>
          </a:solidFill>
          <a:ln>
            <a:noFill/>
          </a:ln>
        </p:spPr>
        <p:txBody>
          <a:bodyPr vert="eaVert" wrap="square" lIns="144000" rIns="144000" anchor="ctr">
            <a:noAutofit/>
          </a:bodyPr>
          <a:lstStyle>
            <a:defPPr>
              <a:defRPr lang="ja-JP"/>
            </a:defPPr>
            <a:lvl1pPr lvl="0" algn="ctr">
              <a:lnSpc>
                <a:spcPct val="90000"/>
              </a:lnSpc>
              <a:spcBef>
                <a:spcPts val="1000"/>
              </a:spcBef>
              <a:defRPr sz="2000" b="1">
                <a:latin typeface="Hiragino Kaku Gothic Pro W6" charset="-128"/>
                <a:ea typeface="Hiragino Kaku Gothic Pro W6" charset="-128"/>
                <a:cs typeface="Hiragino Kaku Gothic Pro W6" charset="-128"/>
              </a:defRPr>
            </a:lvl1pPr>
          </a:lstStyle>
          <a:p>
            <a:r>
              <a:rPr lang="ja-JP" altLang="en-US" sz="1600" b="0">
                <a:solidFill>
                  <a:schemeClr val="bg1"/>
                </a:solidFill>
                <a:latin typeface="Meiryo" charset="-128"/>
                <a:ea typeface="Meiryo" charset="-128"/>
                <a:cs typeface="Meiryo" charset="-128"/>
              </a:rPr>
              <a:t>適合試験</a:t>
            </a:r>
          </a:p>
        </p:txBody>
      </p:sp>
      <p:sp>
        <p:nvSpPr>
          <p:cNvPr id="30" name="山形 29"/>
          <p:cNvSpPr/>
          <p:nvPr/>
        </p:nvSpPr>
        <p:spPr>
          <a:xfrm>
            <a:off x="1909188" y="4674141"/>
            <a:ext cx="180000" cy="360000"/>
          </a:xfrm>
          <a:prstGeom prst="chevron">
            <a:avLst>
              <a:gd name="adj" fmla="val 7449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Regular"/>
            </a:endParaRPr>
          </a:p>
        </p:txBody>
      </p:sp>
      <p:sp>
        <p:nvSpPr>
          <p:cNvPr id="31" name="山形 30"/>
          <p:cNvSpPr/>
          <p:nvPr/>
        </p:nvSpPr>
        <p:spPr>
          <a:xfrm>
            <a:off x="7801057" y="4674141"/>
            <a:ext cx="180000" cy="360000"/>
          </a:xfrm>
          <a:prstGeom prst="chevron">
            <a:avLst>
              <a:gd name="adj" fmla="val 7449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Regular"/>
            </a:endParaRPr>
          </a:p>
        </p:txBody>
      </p:sp>
      <p:sp>
        <p:nvSpPr>
          <p:cNvPr id="32" name="山形 31"/>
          <p:cNvSpPr/>
          <p:nvPr/>
        </p:nvSpPr>
        <p:spPr>
          <a:xfrm>
            <a:off x="3100902" y="4679584"/>
            <a:ext cx="180000" cy="360000"/>
          </a:xfrm>
          <a:prstGeom prst="chevron">
            <a:avLst>
              <a:gd name="adj" fmla="val 7449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Regular"/>
            </a:endParaRPr>
          </a:p>
        </p:txBody>
      </p:sp>
      <p:sp>
        <p:nvSpPr>
          <p:cNvPr id="33" name="山形 32"/>
          <p:cNvSpPr/>
          <p:nvPr/>
        </p:nvSpPr>
        <p:spPr>
          <a:xfrm>
            <a:off x="4277925" y="4668466"/>
            <a:ext cx="180000" cy="360000"/>
          </a:xfrm>
          <a:prstGeom prst="chevron">
            <a:avLst>
              <a:gd name="adj" fmla="val 7449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Regular"/>
            </a:endParaRPr>
          </a:p>
        </p:txBody>
      </p:sp>
      <p:sp>
        <p:nvSpPr>
          <p:cNvPr id="34" name="山形 33"/>
          <p:cNvSpPr/>
          <p:nvPr/>
        </p:nvSpPr>
        <p:spPr>
          <a:xfrm>
            <a:off x="5447273" y="4662984"/>
            <a:ext cx="180000" cy="360000"/>
          </a:xfrm>
          <a:prstGeom prst="chevron">
            <a:avLst>
              <a:gd name="adj" fmla="val 7449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Regular"/>
            </a:endParaRPr>
          </a:p>
        </p:txBody>
      </p:sp>
      <p:sp>
        <p:nvSpPr>
          <p:cNvPr id="35" name="山形 34"/>
          <p:cNvSpPr/>
          <p:nvPr/>
        </p:nvSpPr>
        <p:spPr>
          <a:xfrm>
            <a:off x="6624165" y="4674141"/>
            <a:ext cx="180000" cy="360000"/>
          </a:xfrm>
          <a:prstGeom prst="chevron">
            <a:avLst>
              <a:gd name="adj" fmla="val 7449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Regular"/>
            </a:endParaRPr>
          </a:p>
        </p:txBody>
      </p:sp>
      <p:grpSp>
        <p:nvGrpSpPr>
          <p:cNvPr id="12" name="グループ化 11">
            <a:extLst>
              <a:ext uri="{FF2B5EF4-FFF2-40B4-BE49-F238E27FC236}">
                <a16:creationId xmlns:a16="http://schemas.microsoft.com/office/drawing/2014/main" id="{E3FE4F57-C5F3-B048-9D8E-BE604D56E6D5}"/>
              </a:ext>
            </a:extLst>
          </p:cNvPr>
          <p:cNvGrpSpPr/>
          <p:nvPr/>
        </p:nvGrpSpPr>
        <p:grpSpPr>
          <a:xfrm>
            <a:off x="5055303" y="1041207"/>
            <a:ext cx="3358824" cy="2132867"/>
            <a:chOff x="5447272" y="791960"/>
            <a:chExt cx="3358824" cy="2132867"/>
          </a:xfrm>
        </p:grpSpPr>
        <p:pic>
          <p:nvPicPr>
            <p:cNvPr id="10" name="図 9">
              <a:extLst>
                <a:ext uri="{FF2B5EF4-FFF2-40B4-BE49-F238E27FC236}">
                  <a16:creationId xmlns:a16="http://schemas.microsoft.com/office/drawing/2014/main" id="{D54EFA41-ABBF-9044-988F-10F7F9DFDC8C}"/>
                </a:ext>
              </a:extLst>
            </p:cNvPr>
            <p:cNvPicPr>
              <a:picLocks noChangeAspect="1"/>
            </p:cNvPicPr>
            <p:nvPr/>
          </p:nvPicPr>
          <p:blipFill rotWithShape="1">
            <a:blip r:embed="rId3"/>
            <a:srcRect t="33917" b="42410"/>
            <a:stretch/>
          </p:blipFill>
          <p:spPr>
            <a:xfrm>
              <a:off x="5447273" y="1301296"/>
              <a:ext cx="3358823" cy="1623531"/>
            </a:xfrm>
            <a:prstGeom prst="rect">
              <a:avLst/>
            </a:prstGeom>
            <a:ln>
              <a:solidFill>
                <a:schemeClr val="bg1">
                  <a:lumMod val="65000"/>
                </a:schemeClr>
              </a:solidFill>
            </a:ln>
          </p:spPr>
        </p:pic>
        <p:pic>
          <p:nvPicPr>
            <p:cNvPr id="11" name="図 10">
              <a:extLst>
                <a:ext uri="{FF2B5EF4-FFF2-40B4-BE49-F238E27FC236}">
                  <a16:creationId xmlns:a16="http://schemas.microsoft.com/office/drawing/2014/main" id="{BF364E9F-B7EF-934E-AD39-7FF71714183D}"/>
                </a:ext>
              </a:extLst>
            </p:cNvPr>
            <p:cNvPicPr>
              <a:picLocks noChangeAspect="1"/>
            </p:cNvPicPr>
            <p:nvPr/>
          </p:nvPicPr>
          <p:blipFill rotWithShape="1">
            <a:blip r:embed="rId3"/>
            <a:srcRect b="92573"/>
            <a:stretch/>
          </p:blipFill>
          <p:spPr>
            <a:xfrm>
              <a:off x="5447272" y="791960"/>
              <a:ext cx="3358823" cy="509336"/>
            </a:xfrm>
            <a:prstGeom prst="rect">
              <a:avLst/>
            </a:prstGeom>
            <a:ln>
              <a:solidFill>
                <a:schemeClr val="bg1">
                  <a:lumMod val="65000"/>
                </a:schemeClr>
              </a:solidFill>
            </a:ln>
          </p:spPr>
        </p:pic>
      </p:grpSp>
      <p:pic>
        <p:nvPicPr>
          <p:cNvPr id="8" name="図 7" descr="グラフィカル ユーザー インターフェイス, テキスト, アプリケーション, メール&#10;&#10;自動的に生成された説明">
            <a:extLst>
              <a:ext uri="{FF2B5EF4-FFF2-40B4-BE49-F238E27FC236}">
                <a16:creationId xmlns:a16="http://schemas.microsoft.com/office/drawing/2014/main" id="{07428252-A3A6-DF4C-985F-1FE8AB8000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4165" y="1674679"/>
            <a:ext cx="2251834" cy="1623532"/>
          </a:xfrm>
          <a:prstGeom prst="rect">
            <a:avLst/>
          </a:prstGeom>
          <a:ln>
            <a:solidFill>
              <a:schemeClr val="bg1">
                <a:lumMod val="6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2794186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辺形 6">
            <a:extLst>
              <a:ext uri="{FF2B5EF4-FFF2-40B4-BE49-F238E27FC236}">
                <a16:creationId xmlns:a16="http://schemas.microsoft.com/office/drawing/2014/main" id="{FF18B432-A9B9-2643-BDFA-5FDEB16CCC40}"/>
              </a:ext>
            </a:extLst>
          </p:cNvPr>
          <p:cNvSpPr/>
          <p:nvPr/>
        </p:nvSpPr>
        <p:spPr>
          <a:xfrm rot="10800000">
            <a:off x="3549600" y="287416"/>
            <a:ext cx="2473200"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8" name="平行四辺形 7">
            <a:extLst>
              <a:ext uri="{FF2B5EF4-FFF2-40B4-BE49-F238E27FC236}">
                <a16:creationId xmlns:a16="http://schemas.microsoft.com/office/drawing/2014/main" id="{898C05AD-7CF8-0747-A750-55494BA3959C}"/>
              </a:ext>
            </a:extLst>
          </p:cNvPr>
          <p:cNvSpPr/>
          <p:nvPr/>
        </p:nvSpPr>
        <p:spPr>
          <a:xfrm rot="10800000">
            <a:off x="4" y="287415"/>
            <a:ext cx="4959145"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a:extLst>
              <a:ext uri="{FF2B5EF4-FFF2-40B4-BE49-F238E27FC236}">
                <a16:creationId xmlns:a16="http://schemas.microsoft.com/office/drawing/2014/main" id="{0F549FF9-6B9E-CC49-88F2-F08566CF2A31}"/>
              </a:ext>
            </a:extLst>
          </p:cNvPr>
          <p:cNvSpPr>
            <a:spLocks noGrp="1"/>
          </p:cNvSpPr>
          <p:nvPr>
            <p:ph type="ctrTitle"/>
          </p:nvPr>
        </p:nvSpPr>
        <p:spPr>
          <a:xfrm>
            <a:off x="601832" y="391447"/>
            <a:ext cx="8829335" cy="362782"/>
          </a:xfrm>
        </p:spPr>
        <p:txBody>
          <a:bodyPr>
            <a:normAutofit fontScale="90000"/>
          </a:bodyPr>
          <a:lstStyle/>
          <a:p>
            <a:r>
              <a:rPr kumimoji="1" lang="ja-JP" altLang="en-US" sz="2000" b="1" i="0" kern="1200">
                <a:solidFill>
                  <a:schemeClr val="bg1"/>
                </a:solidFill>
                <a:effectLst/>
                <a:latin typeface="Meiryo" panose="020B0604030504040204" pitchFamily="34" charset="-128"/>
                <a:ea typeface="Meiryo" panose="020B0604030504040204" pitchFamily="34" charset="-128"/>
              </a:rPr>
              <a:t>マーケティングツール</a:t>
            </a:r>
            <a:r>
              <a:rPr kumimoji="1" lang="en-US" altLang="ja-JP" sz="2000" b="1" i="0" kern="1200">
                <a:solidFill>
                  <a:schemeClr val="bg1"/>
                </a:solidFill>
                <a:effectLst/>
                <a:latin typeface="Meiryo" panose="020B0604030504040204" pitchFamily="34" charset="-128"/>
                <a:ea typeface="Meiryo" panose="020B0604030504040204" pitchFamily="34" charset="-128"/>
              </a:rPr>
              <a:t> </a:t>
            </a:r>
            <a:r>
              <a:rPr kumimoji="1" lang="en-US" altLang="ja-JP" sz="2200" b="1" err="1">
                <a:latin typeface="Meiryo" panose="020B0604030504040204" pitchFamily="34" charset="-128"/>
                <a:ea typeface="Meiryo" panose="020B0604030504040204" pitchFamily="34" charset="-128"/>
              </a:rPr>
              <a:t>VisitorAnalytics</a:t>
            </a:r>
            <a:r>
              <a:rPr kumimoji="1" lang="ja-JP" altLang="en-US" sz="2200" b="1">
                <a:latin typeface="Meiryo" panose="020B0604030504040204" pitchFamily="34" charset="-128"/>
                <a:ea typeface="Meiryo" panose="020B0604030504040204" pitchFamily="34" charset="-128"/>
              </a:rPr>
              <a:t>①</a:t>
            </a:r>
          </a:p>
        </p:txBody>
      </p:sp>
      <p:sp>
        <p:nvSpPr>
          <p:cNvPr id="4" name="フッター プレースホルダー 3">
            <a:extLst>
              <a:ext uri="{FF2B5EF4-FFF2-40B4-BE49-F238E27FC236}">
                <a16:creationId xmlns:a16="http://schemas.microsoft.com/office/drawing/2014/main" id="{18C6BF9E-2D4A-5741-9808-B948C41D7A58}"/>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C3AA3E0D-FA95-764A-B729-E76755173822}"/>
              </a:ext>
            </a:extLst>
          </p:cNvPr>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21</a:t>
            </a:fld>
            <a:endParaRPr lang="ja-JP" altLang="en-US">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E765054-BCFE-0144-B8F0-BC614D4BB9DA}"/>
              </a:ext>
            </a:extLst>
          </p:cNvPr>
          <p:cNvSpPr/>
          <p:nvPr/>
        </p:nvSpPr>
        <p:spPr>
          <a:xfrm>
            <a:off x="601832" y="1007162"/>
            <a:ext cx="8564736" cy="707886"/>
          </a:xfrm>
          <a:prstGeom prst="rect">
            <a:avLst/>
          </a:prstGeom>
        </p:spPr>
        <p:txBody>
          <a:bodyPr wrap="square">
            <a:spAutoFit/>
          </a:bodyPr>
          <a:lstStyle/>
          <a:p>
            <a:r>
              <a:rPr lang="en-US" altLang="ja-JP" sz="2000">
                <a:latin typeface="Meiryo" charset="-128"/>
                <a:ea typeface="Meiryo" charset="-128"/>
                <a:cs typeface="Meiryo" charset="-128"/>
              </a:rPr>
              <a:t>Google </a:t>
            </a:r>
            <a:r>
              <a:rPr lang="ja-JP" altLang="en-US" sz="2000">
                <a:latin typeface="Meiryo" charset="-128"/>
                <a:ea typeface="Meiryo" charset="-128"/>
                <a:cs typeface="Meiryo" charset="-128"/>
              </a:rPr>
              <a:t>アナリティクス、どこどこ</a:t>
            </a:r>
            <a:r>
              <a:rPr lang="en-US" altLang="ja-JP" sz="2000">
                <a:latin typeface="Meiryo" charset="-128"/>
                <a:ea typeface="Meiryo" charset="-128"/>
                <a:cs typeface="Meiryo" charset="-128"/>
              </a:rPr>
              <a:t>JP</a:t>
            </a:r>
            <a:r>
              <a:rPr lang="ja-JP" altLang="en-US" sz="2000">
                <a:latin typeface="Meiryo" charset="-128"/>
                <a:ea typeface="Meiryo" charset="-128"/>
                <a:cs typeface="Meiryo" charset="-128"/>
              </a:rPr>
              <a:t>、各種</a:t>
            </a:r>
            <a:r>
              <a:rPr lang="en-US" altLang="ja-JP" sz="2000">
                <a:latin typeface="Meiryo" charset="-128"/>
                <a:ea typeface="Meiryo" charset="-128"/>
                <a:cs typeface="Meiryo" charset="-128"/>
              </a:rPr>
              <a:t> </a:t>
            </a:r>
            <a:r>
              <a:rPr lang="en-US" altLang="ja-JP" sz="2000" err="1">
                <a:latin typeface="Meiryo" charset="-128"/>
                <a:ea typeface="Meiryo" charset="-128"/>
                <a:cs typeface="Meiryo" charset="-128"/>
              </a:rPr>
              <a:t>PowerCMS</a:t>
            </a:r>
            <a:r>
              <a:rPr lang="en-US" altLang="ja-JP" sz="2000">
                <a:latin typeface="Meiryo" charset="-128"/>
                <a:ea typeface="Meiryo" charset="-128"/>
                <a:cs typeface="Meiryo" charset="-128"/>
              </a:rPr>
              <a:t> </a:t>
            </a:r>
            <a:r>
              <a:rPr lang="ja-JP" altLang="en-US" sz="2000">
                <a:latin typeface="Meiryo" charset="-128"/>
                <a:ea typeface="Meiryo" charset="-128"/>
                <a:cs typeface="Meiryo" charset="-128"/>
              </a:rPr>
              <a:t>機能と連携し、訪問者を管理画面に具現化します。</a:t>
            </a:r>
          </a:p>
        </p:txBody>
      </p:sp>
      <p:pic>
        <p:nvPicPr>
          <p:cNvPr id="10" name="図 9">
            <a:extLst>
              <a:ext uri="{FF2B5EF4-FFF2-40B4-BE49-F238E27FC236}">
                <a16:creationId xmlns:a16="http://schemas.microsoft.com/office/drawing/2014/main" id="{39847D74-C55C-6A49-89D6-1635E6A58535}"/>
              </a:ext>
            </a:extLst>
          </p:cNvPr>
          <p:cNvPicPr>
            <a:picLocks noChangeAspect="1"/>
          </p:cNvPicPr>
          <p:nvPr/>
        </p:nvPicPr>
        <p:blipFill>
          <a:blip r:embed="rId3"/>
          <a:stretch>
            <a:fillRect/>
          </a:stretch>
        </p:blipFill>
        <p:spPr>
          <a:xfrm>
            <a:off x="4235777" y="4589142"/>
            <a:ext cx="1384300" cy="546100"/>
          </a:xfrm>
          <a:prstGeom prst="rect">
            <a:avLst/>
          </a:prstGeom>
        </p:spPr>
      </p:pic>
      <p:pic>
        <p:nvPicPr>
          <p:cNvPr id="12" name="図 11">
            <a:extLst>
              <a:ext uri="{FF2B5EF4-FFF2-40B4-BE49-F238E27FC236}">
                <a16:creationId xmlns:a16="http://schemas.microsoft.com/office/drawing/2014/main" id="{25CB29AE-95A3-5141-9839-7E053C27EC61}"/>
              </a:ext>
            </a:extLst>
          </p:cNvPr>
          <p:cNvPicPr>
            <a:picLocks noChangeAspect="1"/>
          </p:cNvPicPr>
          <p:nvPr/>
        </p:nvPicPr>
        <p:blipFill>
          <a:blip r:embed="rId4"/>
          <a:stretch>
            <a:fillRect/>
          </a:stretch>
        </p:blipFill>
        <p:spPr>
          <a:xfrm>
            <a:off x="4174037" y="2299819"/>
            <a:ext cx="1473200" cy="317500"/>
          </a:xfrm>
          <a:prstGeom prst="rect">
            <a:avLst/>
          </a:prstGeom>
        </p:spPr>
      </p:pic>
      <p:pic>
        <p:nvPicPr>
          <p:cNvPr id="13" name="図 12">
            <a:extLst>
              <a:ext uri="{FF2B5EF4-FFF2-40B4-BE49-F238E27FC236}">
                <a16:creationId xmlns:a16="http://schemas.microsoft.com/office/drawing/2014/main" id="{CCDD0588-D1A7-8542-B572-CFE9514CA5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3241" y="2589240"/>
            <a:ext cx="1207775" cy="1207775"/>
          </a:xfrm>
          <a:prstGeom prst="rect">
            <a:avLst/>
          </a:prstGeom>
        </p:spPr>
      </p:pic>
      <p:pic>
        <p:nvPicPr>
          <p:cNvPr id="14" name="図 13">
            <a:extLst>
              <a:ext uri="{FF2B5EF4-FFF2-40B4-BE49-F238E27FC236}">
                <a16:creationId xmlns:a16="http://schemas.microsoft.com/office/drawing/2014/main" id="{64EA6286-A480-1348-951A-06791C03EA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390390" y="2748930"/>
            <a:ext cx="986175" cy="986175"/>
          </a:xfrm>
          <a:prstGeom prst="rect">
            <a:avLst/>
          </a:prstGeom>
        </p:spPr>
      </p:pic>
      <p:sp>
        <p:nvSpPr>
          <p:cNvPr id="15" name="テキスト ボックス 14">
            <a:extLst>
              <a:ext uri="{FF2B5EF4-FFF2-40B4-BE49-F238E27FC236}">
                <a16:creationId xmlns:a16="http://schemas.microsoft.com/office/drawing/2014/main" id="{88BAE831-0D6D-CE4F-BAFF-78AA2E1AE0EE}"/>
              </a:ext>
            </a:extLst>
          </p:cNvPr>
          <p:cNvSpPr txBox="1"/>
          <p:nvPr/>
        </p:nvSpPr>
        <p:spPr>
          <a:xfrm>
            <a:off x="2378884" y="2452591"/>
            <a:ext cx="1638590" cy="461665"/>
          </a:xfrm>
          <a:prstGeom prst="rect">
            <a:avLst/>
          </a:prstGeom>
          <a:noFill/>
        </p:spPr>
        <p:txBody>
          <a:bodyPr wrap="none" rtlCol="0">
            <a:spAutoFit/>
          </a:bodyPr>
          <a:lstStyle/>
          <a:p>
            <a:pPr algn="ctr"/>
            <a:r>
              <a:rPr kumimoji="1" lang="ja-JP" altLang="en-US" sz="1200">
                <a:latin typeface="Meiryo" panose="020B0604030504040204" pitchFamily="34" charset="-128"/>
                <a:ea typeface="Meiryo" panose="020B0604030504040204" pitchFamily="34" charset="-128"/>
              </a:rPr>
              <a:t>問い合わせ</a:t>
            </a:r>
            <a:r>
              <a:rPr kumimoji="1" lang="en-US" altLang="ja-JP" sz="1200">
                <a:latin typeface="Meiryo" panose="020B0604030504040204" pitchFamily="34" charset="-128"/>
                <a:ea typeface="Meiryo" panose="020B0604030504040204" pitchFamily="34" charset="-128"/>
              </a:rPr>
              <a:t>/</a:t>
            </a:r>
            <a:r>
              <a:rPr kumimoji="1" lang="ja-JP" altLang="en-US" sz="1200">
                <a:latin typeface="Meiryo" panose="020B0604030504040204" pitchFamily="34" charset="-128"/>
                <a:ea typeface="Meiryo" panose="020B0604030504040204" pitchFamily="34" charset="-128"/>
              </a:rPr>
              <a:t>コメント</a:t>
            </a:r>
            <a:endParaRPr kumimoji="1" lang="en-US" altLang="ja-JP" sz="1200">
              <a:latin typeface="Meiryo" panose="020B0604030504040204" pitchFamily="34" charset="-128"/>
              <a:ea typeface="Meiryo" panose="020B0604030504040204" pitchFamily="34" charset="-128"/>
            </a:endParaRPr>
          </a:p>
          <a:p>
            <a:pPr algn="ctr"/>
            <a:r>
              <a:rPr kumimoji="1" lang="ja-JP" altLang="en-US" sz="1200">
                <a:latin typeface="Meiryo" panose="020B0604030504040204" pitchFamily="34" charset="-128"/>
                <a:ea typeface="Meiryo" panose="020B0604030504040204" pitchFamily="34" charset="-128"/>
              </a:rPr>
              <a:t>検索</a:t>
            </a:r>
          </a:p>
        </p:txBody>
      </p:sp>
      <p:sp>
        <p:nvSpPr>
          <p:cNvPr id="16" name="テキスト ボックス 15">
            <a:extLst>
              <a:ext uri="{FF2B5EF4-FFF2-40B4-BE49-F238E27FC236}">
                <a16:creationId xmlns:a16="http://schemas.microsoft.com/office/drawing/2014/main" id="{51FD0ACF-2389-8C45-B3C3-855F6DCD5659}"/>
              </a:ext>
            </a:extLst>
          </p:cNvPr>
          <p:cNvSpPr txBox="1"/>
          <p:nvPr/>
        </p:nvSpPr>
        <p:spPr>
          <a:xfrm>
            <a:off x="2502839" y="3336120"/>
            <a:ext cx="1431802" cy="276999"/>
          </a:xfrm>
          <a:prstGeom prst="rect">
            <a:avLst/>
          </a:prstGeom>
          <a:noFill/>
        </p:spPr>
        <p:txBody>
          <a:bodyPr wrap="none" rtlCol="0">
            <a:spAutoFit/>
          </a:bodyPr>
          <a:lstStyle/>
          <a:p>
            <a:r>
              <a:rPr kumimoji="1" lang="en-US" altLang="ja-JP" sz="1200">
                <a:latin typeface="Meiryo" panose="020B0604030504040204" pitchFamily="34" charset="-128"/>
                <a:ea typeface="Meiryo" panose="020B0604030504040204" pitchFamily="34" charset="-128"/>
              </a:rPr>
              <a:t>HTML </a:t>
            </a:r>
            <a:r>
              <a:rPr kumimoji="1" lang="ja-JP" altLang="en-US" sz="1200">
                <a:latin typeface="Meiryo" panose="020B0604030504040204" pitchFamily="34" charset="-128"/>
                <a:ea typeface="Meiryo" panose="020B0604030504040204" pitchFamily="34" charset="-128"/>
              </a:rPr>
              <a:t>ページ訪問</a:t>
            </a:r>
          </a:p>
        </p:txBody>
      </p:sp>
      <p:pic>
        <p:nvPicPr>
          <p:cNvPr id="17" name="図 16">
            <a:extLst>
              <a:ext uri="{FF2B5EF4-FFF2-40B4-BE49-F238E27FC236}">
                <a16:creationId xmlns:a16="http://schemas.microsoft.com/office/drawing/2014/main" id="{375039A2-DB4F-754A-9878-358F901C49BD}"/>
              </a:ext>
            </a:extLst>
          </p:cNvPr>
          <p:cNvPicPr>
            <a:picLocks noChangeAspect="1"/>
          </p:cNvPicPr>
          <p:nvPr/>
        </p:nvPicPr>
        <p:blipFill>
          <a:blip r:embed="rId7"/>
          <a:stretch>
            <a:fillRect/>
          </a:stretch>
        </p:blipFill>
        <p:spPr>
          <a:xfrm>
            <a:off x="513420" y="2868844"/>
            <a:ext cx="1104900" cy="1384300"/>
          </a:xfrm>
          <a:prstGeom prst="rect">
            <a:avLst/>
          </a:prstGeom>
        </p:spPr>
      </p:pic>
      <p:sp>
        <p:nvSpPr>
          <p:cNvPr id="18" name="テキスト ボックス 17">
            <a:extLst>
              <a:ext uri="{FF2B5EF4-FFF2-40B4-BE49-F238E27FC236}">
                <a16:creationId xmlns:a16="http://schemas.microsoft.com/office/drawing/2014/main" id="{6D264E69-2E71-9D43-A7C2-8C19115EB868}"/>
              </a:ext>
            </a:extLst>
          </p:cNvPr>
          <p:cNvSpPr txBox="1"/>
          <p:nvPr/>
        </p:nvSpPr>
        <p:spPr>
          <a:xfrm>
            <a:off x="3729613" y="4179091"/>
            <a:ext cx="954107" cy="276999"/>
          </a:xfrm>
          <a:prstGeom prst="rect">
            <a:avLst/>
          </a:prstGeom>
          <a:noFill/>
        </p:spPr>
        <p:txBody>
          <a:bodyPr wrap="none" rtlCol="0">
            <a:spAutoFit/>
          </a:bodyPr>
          <a:lstStyle/>
          <a:p>
            <a:r>
              <a:rPr kumimoji="1" lang="en-US" altLang="ja-JP" sz="1200">
                <a:latin typeface="Meiryo" panose="020B0604030504040204" pitchFamily="34" charset="-128"/>
                <a:ea typeface="Meiryo" panose="020B0604030504040204" pitchFamily="34" charset="-128"/>
              </a:rPr>
              <a:t>IP</a:t>
            </a:r>
            <a:r>
              <a:rPr kumimoji="1" lang="ja-JP" altLang="en-US" sz="1200">
                <a:latin typeface="Meiryo" panose="020B0604030504040204" pitchFamily="34" charset="-128"/>
                <a:ea typeface="Meiryo" panose="020B0604030504040204" pitchFamily="34" charset="-128"/>
              </a:rPr>
              <a:t>アドレス</a:t>
            </a:r>
          </a:p>
        </p:txBody>
      </p:sp>
      <p:sp>
        <p:nvSpPr>
          <p:cNvPr id="19" name="テキスト ボックス 18">
            <a:extLst>
              <a:ext uri="{FF2B5EF4-FFF2-40B4-BE49-F238E27FC236}">
                <a16:creationId xmlns:a16="http://schemas.microsoft.com/office/drawing/2014/main" id="{C9D50B1A-C01F-9146-B675-EDE9B90A9641}"/>
              </a:ext>
            </a:extLst>
          </p:cNvPr>
          <p:cNvSpPr txBox="1"/>
          <p:nvPr/>
        </p:nvSpPr>
        <p:spPr>
          <a:xfrm>
            <a:off x="5108417" y="3900056"/>
            <a:ext cx="800219"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企業情報</a:t>
            </a:r>
          </a:p>
        </p:txBody>
      </p:sp>
      <p:cxnSp>
        <p:nvCxnSpPr>
          <p:cNvPr id="20" name="直線矢印コネクタ 19">
            <a:extLst>
              <a:ext uri="{FF2B5EF4-FFF2-40B4-BE49-F238E27FC236}">
                <a16:creationId xmlns:a16="http://schemas.microsoft.com/office/drawing/2014/main" id="{2F01449A-CCB3-7745-90C1-31B3745883A1}"/>
              </a:ext>
            </a:extLst>
          </p:cNvPr>
          <p:cNvCxnSpPr>
            <a:cxnSpLocks/>
          </p:cNvCxnSpPr>
          <p:nvPr/>
        </p:nvCxnSpPr>
        <p:spPr>
          <a:xfrm>
            <a:off x="4778038" y="3910887"/>
            <a:ext cx="0" cy="53162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1D889412-296B-2643-B63D-FAE88B18335C}"/>
              </a:ext>
            </a:extLst>
          </p:cNvPr>
          <p:cNvCxnSpPr>
            <a:cxnSpLocks/>
          </p:cNvCxnSpPr>
          <p:nvPr/>
        </p:nvCxnSpPr>
        <p:spPr>
          <a:xfrm>
            <a:off x="5015498" y="3900254"/>
            <a:ext cx="0" cy="531627"/>
          </a:xfrm>
          <a:prstGeom prst="straightConnector1">
            <a:avLst/>
          </a:prstGeom>
          <a:ln w="3810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40A68FC7-CDE1-9044-AF7E-782962B94081}"/>
              </a:ext>
            </a:extLst>
          </p:cNvPr>
          <p:cNvCxnSpPr>
            <a:cxnSpLocks/>
          </p:cNvCxnSpPr>
          <p:nvPr/>
        </p:nvCxnSpPr>
        <p:spPr>
          <a:xfrm>
            <a:off x="2298378" y="2987612"/>
            <a:ext cx="184849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3" name="円形吹き出し 22">
            <a:extLst>
              <a:ext uri="{FF2B5EF4-FFF2-40B4-BE49-F238E27FC236}">
                <a16:creationId xmlns:a16="http://schemas.microsoft.com/office/drawing/2014/main" id="{46CDFC76-54AA-5F4B-AF65-82EBA52A12BB}"/>
              </a:ext>
            </a:extLst>
          </p:cNvPr>
          <p:cNvSpPr/>
          <p:nvPr/>
        </p:nvSpPr>
        <p:spPr>
          <a:xfrm>
            <a:off x="5803801" y="2039262"/>
            <a:ext cx="3814469" cy="2093687"/>
          </a:xfrm>
          <a:prstGeom prst="wedgeEllipseCallout">
            <a:avLst>
              <a:gd name="adj1" fmla="val -54269"/>
              <a:gd name="adj2" fmla="val 35018"/>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bIns="46800" rtlCol="0" anchor="ctr"/>
          <a:lstStyle/>
          <a:p>
            <a:pPr algn="ctr"/>
            <a:r>
              <a:rPr kumimoji="1" lang="ja-JP" altLang="en-US" sz="2000" b="1">
                <a:solidFill>
                  <a:schemeClr val="tx1"/>
                </a:solidFill>
                <a:latin typeface="Meiryo" panose="020B0604030504040204" pitchFamily="34" charset="-128"/>
                <a:ea typeface="Meiryo" panose="020B0604030504040204" pitchFamily="34" charset="-128"/>
              </a:rPr>
              <a:t>ビジター情報</a:t>
            </a:r>
            <a:endParaRPr kumimoji="1" lang="en-US" altLang="ja-JP" sz="2000" b="1">
              <a:solidFill>
                <a:schemeClr val="tx1"/>
              </a:solidFill>
              <a:latin typeface="Meiryo" panose="020B0604030504040204" pitchFamily="34" charset="-128"/>
              <a:ea typeface="Meiryo" panose="020B0604030504040204" pitchFamily="34" charset="-128"/>
            </a:endParaRPr>
          </a:p>
          <a:p>
            <a:pPr algn="ctr"/>
            <a:endParaRPr kumimoji="1" lang="en-US" altLang="ja-JP" sz="1200" b="1">
              <a:solidFill>
                <a:schemeClr val="tx1"/>
              </a:solidFill>
              <a:latin typeface="Meiryo" panose="020B0604030504040204" pitchFamily="34" charset="-128"/>
              <a:ea typeface="Meiryo" panose="020B0604030504040204" pitchFamily="34" charset="-128"/>
            </a:endParaRPr>
          </a:p>
          <a:p>
            <a:pPr marL="171450" indent="-171450">
              <a:buFont typeface="Arial" panose="020B0604020202020204" pitchFamily="34" charset="0"/>
              <a:buChar char="•"/>
            </a:pPr>
            <a:r>
              <a:rPr lang="ja-JP" altLang="en-US" sz="1200" b="1">
                <a:solidFill>
                  <a:schemeClr val="tx1"/>
                </a:solidFill>
                <a:latin typeface="Meiryo" panose="020B0604030504040204" pitchFamily="34" charset="-128"/>
                <a:ea typeface="Meiryo" panose="020B0604030504040204" pitchFamily="34" charset="-128"/>
              </a:rPr>
              <a:t>名前・メールアドレス</a:t>
            </a:r>
            <a:r>
              <a:rPr lang="en-US" altLang="ja-JP" sz="1200" b="1">
                <a:solidFill>
                  <a:schemeClr val="tx1"/>
                </a:solidFill>
                <a:latin typeface="Meiryo" panose="020B0604030504040204" pitchFamily="34" charset="-128"/>
                <a:ea typeface="Meiryo" panose="020B0604030504040204" pitchFamily="34" charset="-128"/>
              </a:rPr>
              <a:t> </a:t>
            </a:r>
            <a:r>
              <a:rPr lang="en-US" altLang="ja-JP" sz="1000" b="1">
                <a:solidFill>
                  <a:schemeClr val="tx1"/>
                </a:solidFill>
                <a:latin typeface="Meiryo" panose="020B0604030504040204" pitchFamily="34" charset="-128"/>
                <a:ea typeface="Meiryo" panose="020B0604030504040204" pitchFamily="34" charset="-128"/>
              </a:rPr>
              <a:t>(</a:t>
            </a:r>
            <a:r>
              <a:rPr lang="en-US" altLang="ja-JP" sz="1000" b="1" err="1">
                <a:solidFill>
                  <a:schemeClr val="tx1"/>
                </a:solidFill>
                <a:latin typeface="Meiryo" panose="020B0604030504040204" pitchFamily="34" charset="-128"/>
                <a:ea typeface="Meiryo" panose="020B0604030504040204" pitchFamily="34" charset="-128"/>
              </a:rPr>
              <a:t>PowerCMS</a:t>
            </a:r>
            <a:r>
              <a:rPr lang="en-US" altLang="ja-JP" sz="1000" b="1">
                <a:solidFill>
                  <a:schemeClr val="tx1"/>
                </a:solidFill>
                <a:latin typeface="Meiryo" panose="020B0604030504040204" pitchFamily="34" charset="-128"/>
                <a:ea typeface="Meiryo" panose="020B0604030504040204" pitchFamily="34" charset="-128"/>
              </a:rPr>
              <a:t>)</a:t>
            </a:r>
            <a:endParaRPr lang="ja-JP" altLang="en-US" sz="1000" b="1">
              <a:solidFill>
                <a:schemeClr val="tx1"/>
              </a:solidFill>
              <a:latin typeface="Meiryo" panose="020B0604030504040204" pitchFamily="34" charset="-128"/>
              <a:ea typeface="Meiryo" panose="020B0604030504040204" pitchFamily="34" charset="-128"/>
            </a:endParaRPr>
          </a:p>
          <a:p>
            <a:pPr marL="171450" indent="-171450">
              <a:buFont typeface="Arial" panose="020B0604020202020204" pitchFamily="34" charset="0"/>
              <a:buChar char="•"/>
            </a:pPr>
            <a:r>
              <a:rPr lang="ja-JP" altLang="en-US" sz="1200" b="1">
                <a:solidFill>
                  <a:schemeClr val="tx1"/>
                </a:solidFill>
                <a:latin typeface="Meiryo" panose="020B0604030504040204" pitchFamily="34" charset="-128"/>
                <a:ea typeface="Meiryo" panose="020B0604030504040204" pitchFamily="34" charset="-128"/>
              </a:rPr>
              <a:t>流入経路・閲覧履歴・訪問回数・最終訪問日</a:t>
            </a:r>
            <a:r>
              <a:rPr lang="en-US" altLang="ja-JP" sz="1200" b="1">
                <a:solidFill>
                  <a:schemeClr val="tx1"/>
                </a:solidFill>
                <a:latin typeface="Meiryo" panose="020B0604030504040204" pitchFamily="34" charset="-128"/>
                <a:ea typeface="Meiryo" panose="020B0604030504040204" pitchFamily="34" charset="-128"/>
              </a:rPr>
              <a:t> </a:t>
            </a:r>
            <a:r>
              <a:rPr lang="en-US" altLang="ja-JP" sz="1000" b="1">
                <a:solidFill>
                  <a:schemeClr val="tx1"/>
                </a:solidFill>
                <a:latin typeface="Meiryo" panose="020B0604030504040204" pitchFamily="34" charset="-128"/>
                <a:ea typeface="Meiryo" panose="020B0604030504040204" pitchFamily="34" charset="-128"/>
              </a:rPr>
              <a:t>(Google </a:t>
            </a:r>
            <a:r>
              <a:rPr lang="ja-JP" altLang="en-US" sz="1000" b="1">
                <a:solidFill>
                  <a:schemeClr val="tx1"/>
                </a:solidFill>
                <a:latin typeface="Meiryo" panose="020B0604030504040204" pitchFamily="34" charset="-128"/>
                <a:ea typeface="Meiryo" panose="020B0604030504040204" pitchFamily="34" charset="-128"/>
              </a:rPr>
              <a:t>アナリティクス</a:t>
            </a:r>
            <a:r>
              <a:rPr lang="en-US" altLang="ja-JP" sz="1000" b="1">
                <a:solidFill>
                  <a:schemeClr val="tx1"/>
                </a:solidFill>
                <a:latin typeface="Meiryo" panose="020B0604030504040204" pitchFamily="34" charset="-128"/>
                <a:ea typeface="Meiryo" panose="020B0604030504040204" pitchFamily="34" charset="-128"/>
              </a:rPr>
              <a:t>)</a:t>
            </a:r>
            <a:endParaRPr lang="ja-JP" altLang="en-US" sz="1000" b="1">
              <a:solidFill>
                <a:schemeClr val="tx1"/>
              </a:solidFill>
              <a:latin typeface="Meiryo" panose="020B0604030504040204" pitchFamily="34" charset="-128"/>
              <a:ea typeface="Meiryo" panose="020B0604030504040204" pitchFamily="34" charset="-128"/>
            </a:endParaRPr>
          </a:p>
          <a:p>
            <a:pPr marL="171450" indent="-171450">
              <a:buFont typeface="Arial" panose="020B0604020202020204" pitchFamily="34" charset="0"/>
              <a:buChar char="•"/>
            </a:pPr>
            <a:r>
              <a:rPr lang="ja-JP" altLang="en-US" sz="1200" b="1">
                <a:solidFill>
                  <a:schemeClr val="tx1"/>
                </a:solidFill>
                <a:latin typeface="Meiryo" panose="020B0604030504040204" pitchFamily="34" charset="-128"/>
                <a:ea typeface="Meiryo" panose="020B0604030504040204" pitchFamily="34" charset="-128"/>
              </a:rPr>
              <a:t>企業情報</a:t>
            </a:r>
            <a:r>
              <a:rPr lang="en-US" altLang="ja-JP" sz="1200" b="1">
                <a:solidFill>
                  <a:schemeClr val="tx1"/>
                </a:solidFill>
                <a:latin typeface="Meiryo" panose="020B0604030504040204" pitchFamily="34" charset="-128"/>
                <a:ea typeface="Meiryo" panose="020B0604030504040204" pitchFamily="34" charset="-128"/>
              </a:rPr>
              <a:t> </a:t>
            </a:r>
            <a:r>
              <a:rPr lang="en-US" altLang="ja-JP" sz="1000" b="1">
                <a:solidFill>
                  <a:schemeClr val="tx1"/>
                </a:solidFill>
                <a:latin typeface="Meiryo" panose="020B0604030504040204" pitchFamily="34" charset="-128"/>
                <a:ea typeface="Meiryo" panose="020B0604030504040204" pitchFamily="34" charset="-128"/>
              </a:rPr>
              <a:t>(</a:t>
            </a:r>
            <a:r>
              <a:rPr lang="ja-JP" altLang="en-US" sz="1000" b="1">
                <a:solidFill>
                  <a:schemeClr val="tx1"/>
                </a:solidFill>
                <a:latin typeface="Meiryo" panose="020B0604030504040204" pitchFamily="34" charset="-128"/>
                <a:ea typeface="Meiryo" panose="020B0604030504040204" pitchFamily="34" charset="-128"/>
              </a:rPr>
              <a:t>どこどこ</a:t>
            </a:r>
            <a:r>
              <a:rPr lang="en-US" altLang="ja-JP" sz="1000" b="1">
                <a:solidFill>
                  <a:schemeClr val="tx1"/>
                </a:solidFill>
                <a:latin typeface="Meiryo" panose="020B0604030504040204" pitchFamily="34" charset="-128"/>
                <a:ea typeface="Meiryo" panose="020B0604030504040204" pitchFamily="34" charset="-128"/>
              </a:rPr>
              <a:t>JP)</a:t>
            </a:r>
          </a:p>
          <a:p>
            <a:pPr marL="171450" indent="-171450">
              <a:buFont typeface="Arial" panose="020B0604020202020204" pitchFamily="34" charset="0"/>
              <a:buChar char="•"/>
            </a:pPr>
            <a:r>
              <a:rPr lang="ja-JP" altLang="en-US" sz="1200" b="1">
                <a:solidFill>
                  <a:schemeClr val="tx1"/>
                </a:solidFill>
                <a:latin typeface="Meiryo" panose="020B0604030504040204" pitchFamily="34" charset="-128"/>
                <a:ea typeface="Meiryo" panose="020B0604030504040204" pitchFamily="34" charset="-128"/>
              </a:rPr>
              <a:t>興味・関心</a:t>
            </a:r>
            <a:r>
              <a:rPr lang="en-US" altLang="ja-JP" sz="1200" b="1">
                <a:solidFill>
                  <a:schemeClr val="tx1"/>
                </a:solidFill>
                <a:latin typeface="Meiryo" panose="020B0604030504040204" pitchFamily="34" charset="-128"/>
                <a:ea typeface="Meiryo" panose="020B0604030504040204" pitchFamily="34" charset="-128"/>
              </a:rPr>
              <a:t> </a:t>
            </a:r>
            <a:r>
              <a:rPr lang="en-US" altLang="ja-JP" sz="1000" b="1">
                <a:solidFill>
                  <a:schemeClr val="tx1"/>
                </a:solidFill>
                <a:latin typeface="Meiryo" panose="020B0604030504040204" pitchFamily="34" charset="-128"/>
                <a:ea typeface="Meiryo" panose="020B0604030504040204" pitchFamily="34" charset="-128"/>
              </a:rPr>
              <a:t>(</a:t>
            </a:r>
            <a:r>
              <a:rPr lang="en-US" altLang="ja-JP" sz="1000" b="1" err="1">
                <a:solidFill>
                  <a:schemeClr val="tx1"/>
                </a:solidFill>
                <a:latin typeface="Meiryo" panose="020B0604030504040204" pitchFamily="34" charset="-128"/>
                <a:ea typeface="Meiryo" panose="020B0604030504040204" pitchFamily="34" charset="-128"/>
              </a:rPr>
              <a:t>PowerCMS</a:t>
            </a:r>
            <a:r>
              <a:rPr lang="en-US" altLang="ja-JP" sz="1000" b="1">
                <a:solidFill>
                  <a:schemeClr val="tx1"/>
                </a:solidFill>
                <a:latin typeface="Meiryo" panose="020B0604030504040204" pitchFamily="34" charset="-128"/>
                <a:ea typeface="Meiryo" panose="020B0604030504040204" pitchFamily="34" charset="-128"/>
              </a:rPr>
              <a:t>)</a:t>
            </a:r>
            <a:endParaRPr lang="ja-JP" altLang="en-US" sz="1000" b="1">
              <a:solidFill>
                <a:schemeClr val="tx1"/>
              </a:solidFill>
              <a:latin typeface="Meiryo" panose="020B0604030504040204" pitchFamily="34" charset="-128"/>
              <a:ea typeface="Meiryo" panose="020B0604030504040204" pitchFamily="34" charset="-128"/>
            </a:endParaRPr>
          </a:p>
        </p:txBody>
      </p:sp>
      <p:pic>
        <p:nvPicPr>
          <p:cNvPr id="24" name="図 23">
            <a:extLst>
              <a:ext uri="{FF2B5EF4-FFF2-40B4-BE49-F238E27FC236}">
                <a16:creationId xmlns:a16="http://schemas.microsoft.com/office/drawing/2014/main" id="{9234C6EE-16A6-914B-97EA-00352C2AF324}"/>
              </a:ext>
            </a:extLst>
          </p:cNvPr>
          <p:cNvPicPr>
            <a:picLocks noChangeAspect="1"/>
          </p:cNvPicPr>
          <p:nvPr/>
        </p:nvPicPr>
        <p:blipFill>
          <a:blip r:embed="rId8"/>
          <a:stretch>
            <a:fillRect/>
          </a:stretch>
        </p:blipFill>
        <p:spPr>
          <a:xfrm>
            <a:off x="7848599" y="3414700"/>
            <a:ext cx="1524000" cy="1524000"/>
          </a:xfrm>
          <a:prstGeom prst="rect">
            <a:avLst/>
          </a:prstGeom>
        </p:spPr>
      </p:pic>
      <p:cxnSp>
        <p:nvCxnSpPr>
          <p:cNvPr id="25" name="直線矢印コネクタ 24">
            <a:extLst>
              <a:ext uri="{FF2B5EF4-FFF2-40B4-BE49-F238E27FC236}">
                <a16:creationId xmlns:a16="http://schemas.microsoft.com/office/drawing/2014/main" id="{DF4920AB-69B9-9844-980E-67FFB03BE55B}"/>
              </a:ext>
            </a:extLst>
          </p:cNvPr>
          <p:cNvCxnSpPr>
            <a:cxnSpLocks/>
          </p:cNvCxnSpPr>
          <p:nvPr/>
        </p:nvCxnSpPr>
        <p:spPr>
          <a:xfrm>
            <a:off x="2298378" y="3232161"/>
            <a:ext cx="184849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nvGrpSpPr>
          <p:cNvPr id="26" name="グループ化 25">
            <a:extLst>
              <a:ext uri="{FF2B5EF4-FFF2-40B4-BE49-F238E27FC236}">
                <a16:creationId xmlns:a16="http://schemas.microsoft.com/office/drawing/2014/main" id="{511BEA83-72D5-4B4D-9EDD-AF42C15A8536}"/>
              </a:ext>
            </a:extLst>
          </p:cNvPr>
          <p:cNvGrpSpPr/>
          <p:nvPr/>
        </p:nvGrpSpPr>
        <p:grpSpPr>
          <a:xfrm>
            <a:off x="2573426" y="3917307"/>
            <a:ext cx="1848499" cy="2004891"/>
            <a:chOff x="2636006" y="3593093"/>
            <a:chExt cx="1848499" cy="2004891"/>
          </a:xfrm>
        </p:grpSpPr>
        <p:cxnSp>
          <p:nvCxnSpPr>
            <p:cNvPr id="27" name="直線矢印コネクタ 26">
              <a:extLst>
                <a:ext uri="{FF2B5EF4-FFF2-40B4-BE49-F238E27FC236}">
                  <a16:creationId xmlns:a16="http://schemas.microsoft.com/office/drawing/2014/main" id="{9D178E17-5E9E-2B4F-BE1D-D6B93492EA57}"/>
                </a:ext>
              </a:extLst>
            </p:cNvPr>
            <p:cNvCxnSpPr>
              <a:cxnSpLocks/>
            </p:cNvCxnSpPr>
            <p:nvPr/>
          </p:nvCxnSpPr>
          <p:spPr>
            <a:xfrm>
              <a:off x="2649443" y="3593093"/>
              <a:ext cx="0" cy="2004891"/>
            </a:xfrm>
            <a:prstGeom prst="straightConnector1">
              <a:avLst/>
            </a:prstGeom>
            <a:ln w="38100">
              <a:tailEnd type="non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60C66B4D-4E76-1A43-9337-C70467595140}"/>
                </a:ext>
              </a:extLst>
            </p:cNvPr>
            <p:cNvCxnSpPr>
              <a:cxnSpLocks/>
            </p:cNvCxnSpPr>
            <p:nvPr/>
          </p:nvCxnSpPr>
          <p:spPr>
            <a:xfrm>
              <a:off x="2636006" y="5587351"/>
              <a:ext cx="184849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sp>
        <p:nvSpPr>
          <p:cNvPr id="29" name="ストライプ矢印 28">
            <a:extLst>
              <a:ext uri="{FF2B5EF4-FFF2-40B4-BE49-F238E27FC236}">
                <a16:creationId xmlns:a16="http://schemas.microsoft.com/office/drawing/2014/main" id="{788D9A4A-2344-1042-915A-0B0B9E20E752}"/>
              </a:ext>
            </a:extLst>
          </p:cNvPr>
          <p:cNvSpPr/>
          <p:nvPr/>
        </p:nvSpPr>
        <p:spPr>
          <a:xfrm>
            <a:off x="5535274" y="2881417"/>
            <a:ext cx="536675" cy="484632"/>
          </a:xfrm>
          <a:prstGeom prst="stripedRightArrow">
            <a:avLst>
              <a:gd name="adj1" fmla="val 41224"/>
              <a:gd name="adj2" fmla="val 8071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nvGrpSpPr>
          <p:cNvPr id="30" name="グループ化 29">
            <a:extLst>
              <a:ext uri="{FF2B5EF4-FFF2-40B4-BE49-F238E27FC236}">
                <a16:creationId xmlns:a16="http://schemas.microsoft.com/office/drawing/2014/main" id="{98610056-DC04-964E-8E38-BBC6195CB4BF}"/>
              </a:ext>
            </a:extLst>
          </p:cNvPr>
          <p:cNvGrpSpPr/>
          <p:nvPr/>
        </p:nvGrpSpPr>
        <p:grpSpPr>
          <a:xfrm>
            <a:off x="5325317" y="3906674"/>
            <a:ext cx="1819651" cy="2004891"/>
            <a:chOff x="5516815" y="3582460"/>
            <a:chExt cx="1819651" cy="2004891"/>
          </a:xfrm>
        </p:grpSpPr>
        <p:cxnSp>
          <p:nvCxnSpPr>
            <p:cNvPr id="31" name="直線コネクタ 30">
              <a:extLst>
                <a:ext uri="{FF2B5EF4-FFF2-40B4-BE49-F238E27FC236}">
                  <a16:creationId xmlns:a16="http://schemas.microsoft.com/office/drawing/2014/main" id="{5840A1AB-8CE3-C445-999F-73C2F3660B14}"/>
                </a:ext>
              </a:extLst>
            </p:cNvPr>
            <p:cNvCxnSpPr/>
            <p:nvPr/>
          </p:nvCxnSpPr>
          <p:spPr>
            <a:xfrm>
              <a:off x="5516815" y="5576718"/>
              <a:ext cx="181965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02540921-71B5-A04F-A81A-DA20601B8A43}"/>
                </a:ext>
              </a:extLst>
            </p:cNvPr>
            <p:cNvCxnSpPr/>
            <p:nvPr/>
          </p:nvCxnSpPr>
          <p:spPr>
            <a:xfrm flipV="1">
              <a:off x="7325832" y="3582460"/>
              <a:ext cx="0" cy="20048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sp>
        <p:nvSpPr>
          <p:cNvPr id="33" name="テキスト ボックス 32">
            <a:extLst>
              <a:ext uri="{FF2B5EF4-FFF2-40B4-BE49-F238E27FC236}">
                <a16:creationId xmlns:a16="http://schemas.microsoft.com/office/drawing/2014/main" id="{46B03DCA-B27E-E741-B202-DDA56C654057}"/>
              </a:ext>
            </a:extLst>
          </p:cNvPr>
          <p:cNvSpPr txBox="1"/>
          <p:nvPr/>
        </p:nvSpPr>
        <p:spPr>
          <a:xfrm>
            <a:off x="395689" y="4312328"/>
            <a:ext cx="1338828" cy="369332"/>
          </a:xfrm>
          <a:prstGeom prst="rect">
            <a:avLst/>
          </a:prstGeom>
          <a:noFill/>
        </p:spPr>
        <p:txBody>
          <a:bodyPr wrap="none" rtlCol="0">
            <a:spAutoFit/>
          </a:bodyPr>
          <a:lstStyle/>
          <a:p>
            <a:r>
              <a:rPr kumimoji="1" lang="ja-JP" altLang="en-US">
                <a:solidFill>
                  <a:schemeClr val="accent1"/>
                </a:solidFill>
                <a:latin typeface="Meiryo" panose="020B0604030504040204" pitchFamily="34" charset="-128"/>
                <a:ea typeface="Meiryo" panose="020B0604030504040204" pitchFamily="34" charset="-128"/>
              </a:rPr>
              <a:t>？？？？？</a:t>
            </a:r>
          </a:p>
        </p:txBody>
      </p:sp>
      <p:sp>
        <p:nvSpPr>
          <p:cNvPr id="34" name="テキスト ボックス 33">
            <a:extLst>
              <a:ext uri="{FF2B5EF4-FFF2-40B4-BE49-F238E27FC236}">
                <a16:creationId xmlns:a16="http://schemas.microsoft.com/office/drawing/2014/main" id="{63E3BA9A-E31F-7C44-B29E-6AE6955A5521}"/>
              </a:ext>
            </a:extLst>
          </p:cNvPr>
          <p:cNvSpPr txBox="1"/>
          <p:nvPr/>
        </p:nvSpPr>
        <p:spPr>
          <a:xfrm>
            <a:off x="7364104" y="4938700"/>
            <a:ext cx="2492990" cy="830997"/>
          </a:xfrm>
          <a:prstGeom prst="rect">
            <a:avLst/>
          </a:prstGeom>
          <a:noFill/>
        </p:spPr>
        <p:txBody>
          <a:bodyPr wrap="none" rtlCol="0">
            <a:spAutoFit/>
          </a:bodyPr>
          <a:lstStyle/>
          <a:p>
            <a:pPr algn="ctr"/>
            <a:r>
              <a:rPr kumimoji="1" lang="ja-JP" altLang="en-US" sz="1400">
                <a:solidFill>
                  <a:schemeClr val="accent1"/>
                </a:solidFill>
                <a:latin typeface="Meiryo" panose="020B0604030504040204" pitchFamily="34" charset="-128"/>
                <a:ea typeface="Meiryo" panose="020B0604030504040204" pitchFamily="34" charset="-128"/>
              </a:rPr>
              <a:t>東証一部上場企業</a:t>
            </a:r>
            <a:endParaRPr kumimoji="1" lang="en-US" altLang="ja-JP" sz="1400">
              <a:solidFill>
                <a:schemeClr val="accent1"/>
              </a:solidFill>
              <a:latin typeface="Meiryo" panose="020B0604030504040204" pitchFamily="34" charset="-128"/>
              <a:ea typeface="Meiryo" panose="020B0604030504040204" pitchFamily="34" charset="-128"/>
            </a:endParaRPr>
          </a:p>
          <a:p>
            <a:pPr algn="ctr"/>
            <a:r>
              <a:rPr kumimoji="1" lang="ja-JP" altLang="en-US" sz="1400">
                <a:solidFill>
                  <a:schemeClr val="accent1"/>
                </a:solidFill>
                <a:latin typeface="Meiryo" panose="020B0604030504040204" pitchFamily="34" charset="-128"/>
                <a:ea typeface="Meiryo" panose="020B0604030504040204" pitchFamily="34" charset="-128"/>
              </a:rPr>
              <a:t>○○商事</a:t>
            </a:r>
            <a:r>
              <a:rPr kumimoji="1" lang="en-US" altLang="ja-JP" sz="1400">
                <a:solidFill>
                  <a:schemeClr val="accent1"/>
                </a:solidFill>
                <a:latin typeface="Meiryo" panose="020B0604030504040204" pitchFamily="34" charset="-128"/>
                <a:ea typeface="Meiryo" panose="020B0604030504040204" pitchFamily="34" charset="-128"/>
              </a:rPr>
              <a:t> </a:t>
            </a:r>
            <a:r>
              <a:rPr kumimoji="1" lang="ja-JP" altLang="en-US" sz="1400">
                <a:solidFill>
                  <a:schemeClr val="accent1"/>
                </a:solidFill>
                <a:latin typeface="Meiryo" panose="020B0604030504040204" pitchFamily="34" charset="-128"/>
                <a:ea typeface="Meiryo" panose="020B0604030504040204" pitchFamily="34" charset="-128"/>
              </a:rPr>
              <a:t>山田様</a:t>
            </a:r>
            <a:endParaRPr kumimoji="1" lang="en-US" altLang="ja-JP" sz="1000">
              <a:solidFill>
                <a:schemeClr val="accent1"/>
              </a:solidFill>
              <a:latin typeface="Meiryo" panose="020B0604030504040204" pitchFamily="34" charset="-128"/>
              <a:ea typeface="Meiryo" panose="020B0604030504040204" pitchFamily="34" charset="-128"/>
            </a:endParaRPr>
          </a:p>
          <a:p>
            <a:pPr algn="ctr"/>
            <a:r>
              <a:rPr lang="ja-JP" altLang="en-US" sz="1000">
                <a:solidFill>
                  <a:schemeClr val="accent1"/>
                </a:solidFill>
                <a:latin typeface="Meiryo" panose="020B0604030504040204" pitchFamily="34" charset="-128"/>
                <a:ea typeface="Meiryo" panose="020B0604030504040204" pitchFamily="34" charset="-128"/>
              </a:rPr>
              <a:t>ワークフローとアクセシビリティ機能に</a:t>
            </a:r>
            <a:endParaRPr lang="en-US" altLang="ja-JP" sz="1000">
              <a:solidFill>
                <a:schemeClr val="accent1"/>
              </a:solidFill>
              <a:latin typeface="Meiryo" panose="020B0604030504040204" pitchFamily="34" charset="-128"/>
              <a:ea typeface="Meiryo" panose="020B0604030504040204" pitchFamily="34" charset="-128"/>
            </a:endParaRPr>
          </a:p>
          <a:p>
            <a:pPr algn="ctr"/>
            <a:r>
              <a:rPr lang="ja-JP" altLang="en-US" sz="1000">
                <a:solidFill>
                  <a:schemeClr val="accent1"/>
                </a:solidFill>
                <a:latin typeface="Meiryo" panose="020B0604030504040204" pitchFamily="34" charset="-128"/>
                <a:ea typeface="Meiryo" panose="020B0604030504040204" pitchFamily="34" charset="-128"/>
              </a:rPr>
              <a:t>興味をお持ちである</a:t>
            </a:r>
            <a:endParaRPr kumimoji="1" lang="ja-JP" altLang="en-US" sz="1000">
              <a:solidFill>
                <a:schemeClr val="accent1"/>
              </a:solidFill>
              <a:latin typeface="Meiryo" panose="020B0604030504040204" pitchFamily="34" charset="-128"/>
              <a:ea typeface="Meiryo" panose="020B0604030504040204" pitchFamily="34" charset="-128"/>
            </a:endParaRPr>
          </a:p>
        </p:txBody>
      </p:sp>
      <p:sp>
        <p:nvSpPr>
          <p:cNvPr id="35" name="テキスト ボックス 34">
            <a:extLst>
              <a:ext uri="{FF2B5EF4-FFF2-40B4-BE49-F238E27FC236}">
                <a16:creationId xmlns:a16="http://schemas.microsoft.com/office/drawing/2014/main" id="{1366D7F4-D36E-EF42-87E5-277AFBB285F6}"/>
              </a:ext>
            </a:extLst>
          </p:cNvPr>
          <p:cNvSpPr txBox="1"/>
          <p:nvPr/>
        </p:nvSpPr>
        <p:spPr>
          <a:xfrm>
            <a:off x="601832" y="1680020"/>
            <a:ext cx="8393644" cy="276999"/>
          </a:xfrm>
          <a:prstGeom prst="rect">
            <a:avLst/>
          </a:prstGeom>
          <a:noFill/>
        </p:spPr>
        <p:txBody>
          <a:bodyPr wrap="none" rtlCol="0">
            <a:spAutoFit/>
          </a:bodyPr>
          <a:lstStyle/>
          <a:p>
            <a:r>
              <a:rPr kumimoji="1" lang="en-US" altLang="ja-JP" sz="1200">
                <a:latin typeface="Meiryo" panose="020B0604030504040204" pitchFamily="34" charset="-128"/>
                <a:ea typeface="Meiryo" panose="020B0604030504040204" pitchFamily="34" charset="-128"/>
              </a:rPr>
              <a:t>※ IP</a:t>
            </a:r>
            <a:r>
              <a:rPr kumimoji="1" lang="ja-JP" altLang="en-US" sz="1200">
                <a:latin typeface="Meiryo" panose="020B0604030504040204" pitchFamily="34" charset="-128"/>
                <a:ea typeface="Meiryo" panose="020B0604030504040204" pitchFamily="34" charset="-128"/>
              </a:rPr>
              <a:t>アドレスによる企業情報の取得には月額料金が必要ですが、それ以外の機能のみご利用いただくことも可能です</a:t>
            </a:r>
          </a:p>
        </p:txBody>
      </p:sp>
      <p:pic>
        <p:nvPicPr>
          <p:cNvPr id="3" name="図 5">
            <a:extLst>
              <a:ext uri="{FF2B5EF4-FFF2-40B4-BE49-F238E27FC236}">
                <a16:creationId xmlns:a16="http://schemas.microsoft.com/office/drawing/2014/main" id="{CBC21C0D-4C76-9FC8-C613-0F219D3DA4FA}"/>
              </a:ext>
            </a:extLst>
          </p:cNvPr>
          <p:cNvPicPr>
            <a:picLocks noChangeAspect="1"/>
          </p:cNvPicPr>
          <p:nvPr/>
        </p:nvPicPr>
        <p:blipFill>
          <a:blip r:embed="rId9"/>
          <a:stretch>
            <a:fillRect/>
          </a:stretch>
        </p:blipFill>
        <p:spPr>
          <a:xfrm>
            <a:off x="4136223" y="5218976"/>
            <a:ext cx="1475238" cy="1117972"/>
          </a:xfrm>
          <a:prstGeom prst="rect">
            <a:avLst/>
          </a:prstGeom>
        </p:spPr>
      </p:pic>
    </p:spTree>
    <p:extLst>
      <p:ext uri="{BB962C8B-B14F-4D97-AF65-F5344CB8AC3E}">
        <p14:creationId xmlns:p14="http://schemas.microsoft.com/office/powerpoint/2010/main" val="3405897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グラフィカル ユーザー インターフェイス, テキスト, アプリケーション, メール&#10;&#10;自動的に生成された説明">
            <a:extLst>
              <a:ext uri="{FF2B5EF4-FFF2-40B4-BE49-F238E27FC236}">
                <a16:creationId xmlns:a16="http://schemas.microsoft.com/office/drawing/2014/main" id="{447EC5E5-75C1-277A-6D94-A710AE76A8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5809" y="2192833"/>
            <a:ext cx="6815965" cy="4152145"/>
          </a:xfrm>
          <a:prstGeom prst="rect">
            <a:avLst/>
          </a:prstGeom>
          <a:ln w="3175">
            <a:solidFill>
              <a:schemeClr val="bg1">
                <a:lumMod val="75000"/>
              </a:schemeClr>
            </a:solidFill>
          </a:ln>
        </p:spPr>
      </p:pic>
      <p:grpSp>
        <p:nvGrpSpPr>
          <p:cNvPr id="32" name="図形グループ 31"/>
          <p:cNvGrpSpPr/>
          <p:nvPr/>
        </p:nvGrpSpPr>
        <p:grpSpPr>
          <a:xfrm>
            <a:off x="-1" y="287415"/>
            <a:ext cx="6022647" cy="509335"/>
            <a:chOff x="0" y="287415"/>
            <a:chExt cx="3894717" cy="509335"/>
          </a:xfrm>
        </p:grpSpPr>
        <p:sp>
          <p:nvSpPr>
            <p:cNvPr id="33" name="平行四辺形 32"/>
            <p:cNvSpPr/>
            <p:nvPr/>
          </p:nvSpPr>
          <p:spPr>
            <a:xfrm rot="10800000">
              <a:off x="2295842"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4" name="平行四辺形 33"/>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1041736"/>
            <a:ext cx="5938115" cy="362782"/>
          </a:xfrm>
        </p:spPr>
        <p:txBody>
          <a:bodyPr>
            <a:noAutofit/>
          </a:bodyPr>
          <a:lstStyle/>
          <a:p>
            <a:r>
              <a:rPr lang="ja-JP" altLang="en-US" b="1">
                <a:solidFill>
                  <a:schemeClr val="tx1"/>
                </a:solidFill>
                <a:latin typeface="メイリオ" panose="020B0604030504040204" pitchFamily="50" charset="-128"/>
                <a:ea typeface="メイリオ" panose="020B0604030504040204" pitchFamily="50" charset="-128"/>
              </a:rPr>
              <a:t>ビジター解析とメルマガ機能</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22</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01832" y="1483480"/>
            <a:ext cx="8564736" cy="646331"/>
          </a:xfrm>
          <a:prstGeom prst="rect">
            <a:avLst/>
          </a:prstGeom>
        </p:spPr>
        <p:txBody>
          <a:bodyPr wrap="square">
            <a:spAutoFit/>
          </a:bodyPr>
          <a:lstStyle/>
          <a:p>
            <a:r>
              <a:rPr lang="ja-JP" altLang="en-US">
                <a:latin typeface="Meiryo" charset="-128"/>
                <a:ea typeface="Meiryo" charset="-128"/>
                <a:cs typeface="Meiryo" charset="-128"/>
              </a:rPr>
              <a:t>具現化されたビジターを企業情報、興味・関心でフィルタし、</a:t>
            </a:r>
            <a:r>
              <a:rPr lang="en-US" altLang="ja-JP">
                <a:latin typeface="Meiryo" charset="-128"/>
                <a:ea typeface="Meiryo" charset="-128"/>
                <a:cs typeface="Meiryo" charset="-128"/>
              </a:rPr>
              <a:t>CSV </a:t>
            </a:r>
            <a:r>
              <a:rPr lang="ja-JP" altLang="en-US">
                <a:latin typeface="Meiryo" charset="-128"/>
                <a:ea typeface="Meiryo" charset="-128"/>
                <a:cs typeface="Meiryo" charset="-128"/>
              </a:rPr>
              <a:t>ダウンロードしたり、メール配信することができます。</a:t>
            </a:r>
          </a:p>
        </p:txBody>
      </p:sp>
      <p:sp>
        <p:nvSpPr>
          <p:cNvPr id="39" name="コンテンツ プレースホルダー 4">
            <a:extLst>
              <a:ext uri="{FF2B5EF4-FFF2-40B4-BE49-F238E27FC236}">
                <a16:creationId xmlns:a16="http://schemas.microsoft.com/office/drawing/2014/main" id="{6098D70A-CF24-2342-9970-290A06B15AD4}"/>
              </a:ext>
            </a:extLst>
          </p:cNvPr>
          <p:cNvSpPr txBox="1">
            <a:spLocks/>
          </p:cNvSpPr>
          <p:nvPr/>
        </p:nvSpPr>
        <p:spPr>
          <a:xfrm>
            <a:off x="3749154" y="3921854"/>
            <a:ext cx="2715441" cy="1168909"/>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1050" b="1">
                <a:solidFill>
                  <a:schemeClr val="bg1"/>
                </a:solidFill>
                <a:latin typeface="Meiryo" charset="-128"/>
                <a:ea typeface="Meiryo" charset="-128"/>
                <a:cs typeface="Meiryo" charset="-128"/>
              </a:rPr>
              <a:t>例</a:t>
            </a:r>
            <a:r>
              <a:rPr lang="en-US" altLang="ja-JP" sz="1050" b="1">
                <a:solidFill>
                  <a:schemeClr val="bg1"/>
                </a:solidFill>
                <a:latin typeface="Meiryo" charset="-128"/>
                <a:ea typeface="Meiryo" charset="-128"/>
                <a:cs typeface="Meiryo" charset="-128"/>
              </a:rPr>
              <a:t>1: </a:t>
            </a:r>
            <a:r>
              <a:rPr lang="ja-JP" altLang="en-US" sz="1050" b="1">
                <a:solidFill>
                  <a:schemeClr val="bg1"/>
                </a:solidFill>
                <a:latin typeface="Meiryo" charset="-128"/>
                <a:ea typeface="Meiryo" charset="-128"/>
                <a:cs typeface="Meiryo" charset="-128"/>
              </a:rPr>
              <a:t>訪問回数が</a:t>
            </a:r>
            <a:r>
              <a:rPr lang="en-US" altLang="ja-JP" sz="1050" b="1">
                <a:solidFill>
                  <a:schemeClr val="bg1"/>
                </a:solidFill>
                <a:latin typeface="Meiryo" charset="-128"/>
                <a:ea typeface="Meiryo" charset="-128"/>
                <a:cs typeface="Meiryo" charset="-128"/>
              </a:rPr>
              <a:t>2</a:t>
            </a:r>
            <a:r>
              <a:rPr lang="ja-JP" altLang="en-US" sz="1050" b="1">
                <a:solidFill>
                  <a:schemeClr val="bg1"/>
                </a:solidFill>
                <a:latin typeface="Meiryo" charset="-128"/>
                <a:ea typeface="Meiryo" charset="-128"/>
                <a:cs typeface="Meiryo" charset="-128"/>
              </a:rPr>
              <a:t>回以上、東証一部上場、最終訪問日が今月</a:t>
            </a:r>
            <a:endParaRPr lang="en-US" altLang="ja-JP" sz="1050" b="1">
              <a:solidFill>
                <a:schemeClr val="bg1"/>
              </a:solidFill>
              <a:latin typeface="Meiryo" charset="-128"/>
              <a:ea typeface="Meiryo" charset="-128"/>
              <a:cs typeface="Meiryo" charset="-128"/>
            </a:endParaRPr>
          </a:p>
          <a:p>
            <a:pPr marL="0" indent="0">
              <a:lnSpc>
                <a:spcPct val="100000"/>
              </a:lnSpc>
              <a:spcBef>
                <a:spcPts val="0"/>
              </a:spcBef>
              <a:buNone/>
            </a:pPr>
            <a:endParaRPr lang="en-US" altLang="ja-JP" sz="1050" b="1">
              <a:solidFill>
                <a:schemeClr val="bg1"/>
              </a:solidFill>
              <a:latin typeface="Meiryo" charset="-128"/>
              <a:ea typeface="Meiryo" charset="-128"/>
              <a:cs typeface="Meiryo" charset="-128"/>
            </a:endParaRPr>
          </a:p>
          <a:p>
            <a:pPr marL="0" indent="0">
              <a:lnSpc>
                <a:spcPct val="100000"/>
              </a:lnSpc>
              <a:spcBef>
                <a:spcPts val="0"/>
              </a:spcBef>
              <a:buNone/>
            </a:pPr>
            <a:r>
              <a:rPr lang="ja-JP" altLang="en-US" sz="1050" b="1">
                <a:solidFill>
                  <a:schemeClr val="bg1"/>
                </a:solidFill>
                <a:latin typeface="Meiryo" charset="-128"/>
                <a:ea typeface="Meiryo" charset="-128"/>
                <a:cs typeface="Meiryo" charset="-128"/>
              </a:rPr>
              <a:t>例</a:t>
            </a:r>
            <a:r>
              <a:rPr lang="en-US" altLang="ja-JP" sz="1050" b="1">
                <a:solidFill>
                  <a:schemeClr val="bg1"/>
                </a:solidFill>
                <a:latin typeface="Meiryo" charset="-128"/>
                <a:ea typeface="Meiryo" charset="-128"/>
                <a:cs typeface="Meiryo" charset="-128"/>
              </a:rPr>
              <a:t>2: </a:t>
            </a:r>
            <a:r>
              <a:rPr lang="ja-JP" altLang="en-US" sz="1050" b="1">
                <a:solidFill>
                  <a:schemeClr val="bg1"/>
                </a:solidFill>
                <a:latin typeface="Meiryo" charset="-128"/>
                <a:ea typeface="Meiryo" charset="-128"/>
                <a:cs typeface="Meiryo" charset="-128"/>
              </a:rPr>
              <a:t>会社名に「市役所」 を含み、興味・関心に「アクセシビリティ」が含まれる</a:t>
            </a:r>
          </a:p>
        </p:txBody>
      </p:sp>
      <p:sp>
        <p:nvSpPr>
          <p:cNvPr id="40" name="コンテンツ プレースホルダー 4">
            <a:extLst>
              <a:ext uri="{FF2B5EF4-FFF2-40B4-BE49-F238E27FC236}">
                <a16:creationId xmlns:a16="http://schemas.microsoft.com/office/drawing/2014/main" id="{688A39F7-E6B2-FE46-ACA5-C725355078F0}"/>
              </a:ext>
            </a:extLst>
          </p:cNvPr>
          <p:cNvSpPr txBox="1">
            <a:spLocks/>
          </p:cNvSpPr>
          <p:nvPr/>
        </p:nvSpPr>
        <p:spPr>
          <a:xfrm>
            <a:off x="7665855" y="5324257"/>
            <a:ext cx="2121321" cy="669401"/>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1050" b="1">
                <a:solidFill>
                  <a:schemeClr val="bg1"/>
                </a:solidFill>
                <a:latin typeface="Meiryo" charset="-128"/>
                <a:ea typeface="Meiryo" charset="-128"/>
                <a:cs typeface="Meiryo" charset="-128"/>
              </a:rPr>
              <a:t>訪問回数が多い順、最終訪問日が新しい順などソートが可能</a:t>
            </a:r>
          </a:p>
        </p:txBody>
      </p:sp>
      <p:sp>
        <p:nvSpPr>
          <p:cNvPr id="41" name="コンテンツ プレースホルダー 4">
            <a:extLst>
              <a:ext uri="{FF2B5EF4-FFF2-40B4-BE49-F238E27FC236}">
                <a16:creationId xmlns:a16="http://schemas.microsoft.com/office/drawing/2014/main" id="{EA2EC2C2-FAFC-8842-8B14-076C47A0F331}"/>
              </a:ext>
            </a:extLst>
          </p:cNvPr>
          <p:cNvSpPr txBox="1">
            <a:spLocks/>
          </p:cNvSpPr>
          <p:nvPr/>
        </p:nvSpPr>
        <p:spPr>
          <a:xfrm>
            <a:off x="4242172" y="2978391"/>
            <a:ext cx="2637094" cy="669401"/>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1050" b="1">
                <a:solidFill>
                  <a:schemeClr val="bg1"/>
                </a:solidFill>
                <a:latin typeface="Meiryo" charset="-128"/>
                <a:ea typeface="Meiryo" charset="-128"/>
                <a:cs typeface="Meiryo" charset="-128"/>
              </a:rPr>
              <a:t>対象を選択してメール配信を行う</a:t>
            </a:r>
            <a:endParaRPr lang="en-US" altLang="ja-JP" sz="1050" b="1">
              <a:solidFill>
                <a:schemeClr val="bg1"/>
              </a:solidFill>
              <a:latin typeface="Meiryo" charset="-128"/>
              <a:ea typeface="Meiryo" charset="-128"/>
              <a:cs typeface="Meiryo" charset="-128"/>
            </a:endParaRPr>
          </a:p>
          <a:p>
            <a:pPr marL="0" indent="0">
              <a:lnSpc>
                <a:spcPct val="100000"/>
              </a:lnSpc>
              <a:spcBef>
                <a:spcPts val="0"/>
              </a:spcBef>
              <a:buNone/>
            </a:pPr>
            <a:r>
              <a:rPr lang="en-US" altLang="ja-JP" sz="1050" b="1">
                <a:solidFill>
                  <a:schemeClr val="bg1"/>
                </a:solidFill>
                <a:latin typeface="Meiryo" charset="-128"/>
                <a:ea typeface="Meiryo" charset="-128"/>
                <a:cs typeface="Meiryo" charset="-128"/>
              </a:rPr>
              <a:t>※</a:t>
            </a:r>
            <a:r>
              <a:rPr lang="ja-JP" altLang="en-US" sz="1050" b="1">
                <a:solidFill>
                  <a:schemeClr val="bg1"/>
                </a:solidFill>
                <a:latin typeface="Meiryo" charset="-128"/>
                <a:ea typeface="Meiryo" charset="-128"/>
                <a:cs typeface="Meiryo" charset="-128"/>
              </a:rPr>
              <a:t> メール配信機能は前述の「フォームとメルマガ機能」と同じ</a:t>
            </a:r>
          </a:p>
        </p:txBody>
      </p:sp>
      <p:sp>
        <p:nvSpPr>
          <p:cNvPr id="13" name="正方形/長方形 12">
            <a:extLst>
              <a:ext uri="{FF2B5EF4-FFF2-40B4-BE49-F238E27FC236}">
                <a16:creationId xmlns:a16="http://schemas.microsoft.com/office/drawing/2014/main" id="{D329518B-0236-C847-89C6-9359297CD504}"/>
              </a:ext>
            </a:extLst>
          </p:cNvPr>
          <p:cNvSpPr/>
          <p:nvPr/>
        </p:nvSpPr>
        <p:spPr>
          <a:xfrm>
            <a:off x="2477387" y="3242334"/>
            <a:ext cx="1229238" cy="22489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cxnSp>
        <p:nvCxnSpPr>
          <p:cNvPr id="15" name="直線コネクタ 14">
            <a:extLst>
              <a:ext uri="{FF2B5EF4-FFF2-40B4-BE49-F238E27FC236}">
                <a16:creationId xmlns:a16="http://schemas.microsoft.com/office/drawing/2014/main" id="{B83FA907-DF67-624A-8340-62268CC644C7}"/>
              </a:ext>
            </a:extLst>
          </p:cNvPr>
          <p:cNvCxnSpPr>
            <a:stCxn id="13" idx="3"/>
            <a:endCxn id="41" idx="1"/>
          </p:cNvCxnSpPr>
          <p:nvPr/>
        </p:nvCxnSpPr>
        <p:spPr>
          <a:xfrm flipV="1">
            <a:off x="3706625" y="3313092"/>
            <a:ext cx="535547" cy="4169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9" name="正方形/長方形 48">
            <a:extLst>
              <a:ext uri="{FF2B5EF4-FFF2-40B4-BE49-F238E27FC236}">
                <a16:creationId xmlns:a16="http://schemas.microsoft.com/office/drawing/2014/main" id="{C5A91C10-9FAF-D449-9ACF-97AD9B574D63}"/>
              </a:ext>
            </a:extLst>
          </p:cNvPr>
          <p:cNvSpPr/>
          <p:nvPr/>
        </p:nvSpPr>
        <p:spPr>
          <a:xfrm>
            <a:off x="1448208" y="2839403"/>
            <a:ext cx="1029179" cy="28069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50" name="コンテンツ プレースホルダー 4">
            <a:extLst>
              <a:ext uri="{FF2B5EF4-FFF2-40B4-BE49-F238E27FC236}">
                <a16:creationId xmlns:a16="http://schemas.microsoft.com/office/drawing/2014/main" id="{E134ECA0-0F8D-C04B-B806-DC88E8E69157}"/>
              </a:ext>
            </a:extLst>
          </p:cNvPr>
          <p:cNvSpPr txBox="1">
            <a:spLocks/>
          </p:cNvSpPr>
          <p:nvPr/>
        </p:nvSpPr>
        <p:spPr>
          <a:xfrm>
            <a:off x="339720" y="3377907"/>
            <a:ext cx="1340745" cy="519255"/>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1050" b="1">
                <a:solidFill>
                  <a:schemeClr val="bg1"/>
                </a:solidFill>
                <a:latin typeface="Meiryo" charset="-128"/>
                <a:ea typeface="Meiryo" charset="-128"/>
                <a:cs typeface="Meiryo" charset="-128"/>
              </a:rPr>
              <a:t>フィルタ結果を</a:t>
            </a:r>
            <a:endParaRPr lang="en-US" altLang="ja-JP" sz="1050" b="1">
              <a:solidFill>
                <a:schemeClr val="bg1"/>
              </a:solidFill>
              <a:latin typeface="Meiryo" charset="-128"/>
              <a:ea typeface="Meiryo" charset="-128"/>
              <a:cs typeface="Meiryo" charset="-128"/>
            </a:endParaRPr>
          </a:p>
          <a:p>
            <a:pPr marL="0" indent="0">
              <a:lnSpc>
                <a:spcPct val="100000"/>
              </a:lnSpc>
              <a:spcBef>
                <a:spcPts val="0"/>
              </a:spcBef>
              <a:buNone/>
            </a:pPr>
            <a:r>
              <a:rPr lang="ja-JP" altLang="en-US" sz="1050" b="1">
                <a:solidFill>
                  <a:schemeClr val="bg1"/>
                </a:solidFill>
                <a:latin typeface="Meiryo" charset="-128"/>
                <a:ea typeface="Meiryo" charset="-128"/>
                <a:cs typeface="Meiryo" charset="-128"/>
              </a:rPr>
              <a:t>ダウンロード可能</a:t>
            </a:r>
            <a:endParaRPr lang="en-US" altLang="ja-JP" sz="1050" b="1">
              <a:solidFill>
                <a:schemeClr val="bg1"/>
              </a:solidFill>
              <a:latin typeface="Meiryo" charset="-128"/>
              <a:ea typeface="Meiryo" charset="-128"/>
              <a:cs typeface="Meiryo" charset="-128"/>
            </a:endParaRPr>
          </a:p>
        </p:txBody>
      </p:sp>
      <p:cxnSp>
        <p:nvCxnSpPr>
          <p:cNvPr id="53" name="直線コネクタ 52">
            <a:extLst>
              <a:ext uri="{FF2B5EF4-FFF2-40B4-BE49-F238E27FC236}">
                <a16:creationId xmlns:a16="http://schemas.microsoft.com/office/drawing/2014/main" id="{CB084008-A084-E64D-B397-59F42127911A}"/>
              </a:ext>
            </a:extLst>
          </p:cNvPr>
          <p:cNvCxnSpPr>
            <a:cxnSpLocks/>
          </p:cNvCxnSpPr>
          <p:nvPr/>
        </p:nvCxnSpPr>
        <p:spPr>
          <a:xfrm flipV="1">
            <a:off x="1010093" y="3142971"/>
            <a:ext cx="435716" cy="24556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タイトル 1">
            <a:extLst>
              <a:ext uri="{FF2B5EF4-FFF2-40B4-BE49-F238E27FC236}">
                <a16:creationId xmlns:a16="http://schemas.microsoft.com/office/drawing/2014/main" id="{B8723637-EF3A-5047-9CCD-71BDBAC71ADC}"/>
              </a:ext>
            </a:extLst>
          </p:cNvPr>
          <p:cNvSpPr txBox="1">
            <a:spLocks/>
          </p:cNvSpPr>
          <p:nvPr/>
        </p:nvSpPr>
        <p:spPr>
          <a:xfrm>
            <a:off x="601832" y="401838"/>
            <a:ext cx="8829335" cy="362782"/>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kumimoji="1" sz="2000" kern="1200">
                <a:solidFill>
                  <a:schemeClr val="bg1"/>
                </a:solidFill>
                <a:latin typeface="+mj-lt"/>
                <a:ea typeface="+mj-ea"/>
                <a:cs typeface="+mj-cs"/>
              </a:defRPr>
            </a:lvl1pPr>
          </a:lstStyle>
          <a:p>
            <a:r>
              <a:rPr lang="ja-JP" altLang="en-US" b="1">
                <a:latin typeface="Meiryo" panose="020B0604030504040204" pitchFamily="34" charset="-128"/>
                <a:ea typeface="Meiryo" panose="020B0604030504040204" pitchFamily="34" charset="-128"/>
              </a:rPr>
              <a:t>マーケティングツール</a:t>
            </a:r>
            <a:r>
              <a:rPr lang="en-US" altLang="ja-JP" b="1">
                <a:latin typeface="Meiryo" panose="020B0604030504040204" pitchFamily="34" charset="-128"/>
                <a:ea typeface="Meiryo" panose="020B0604030504040204" pitchFamily="34" charset="-128"/>
              </a:rPr>
              <a:t> </a:t>
            </a:r>
            <a:r>
              <a:rPr lang="en-US" altLang="ja-JP" sz="2200" b="1" err="1">
                <a:latin typeface="Meiryo" panose="020B0604030504040204" pitchFamily="34" charset="-128"/>
                <a:ea typeface="Meiryo" panose="020B0604030504040204" pitchFamily="34" charset="-128"/>
              </a:rPr>
              <a:t>VisitorAnalytics</a:t>
            </a:r>
            <a:r>
              <a:rPr lang="ja-JP" altLang="en-US" sz="2200" b="1">
                <a:latin typeface="Meiryo" panose="020B0604030504040204" pitchFamily="34" charset="-128"/>
                <a:ea typeface="Meiryo" panose="020B0604030504040204" pitchFamily="34" charset="-128"/>
              </a:rPr>
              <a:t>②</a:t>
            </a:r>
          </a:p>
        </p:txBody>
      </p:sp>
    </p:spTree>
    <p:extLst>
      <p:ext uri="{BB962C8B-B14F-4D97-AF65-F5344CB8AC3E}">
        <p14:creationId xmlns:p14="http://schemas.microsoft.com/office/powerpoint/2010/main" val="28885401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1C8E440B-1EC5-ACB7-F2AE-4A71C5ED4769}"/>
              </a:ext>
            </a:extLst>
          </p:cNvPr>
          <p:cNvPicPr>
            <a:picLocks noChangeAspect="1"/>
          </p:cNvPicPr>
          <p:nvPr/>
        </p:nvPicPr>
        <p:blipFill rotWithShape="1">
          <a:blip r:embed="rId3"/>
          <a:srcRect b="12907"/>
          <a:stretch/>
        </p:blipFill>
        <p:spPr>
          <a:xfrm>
            <a:off x="5052981" y="1188794"/>
            <a:ext cx="4383210" cy="3658406"/>
          </a:xfrm>
          <a:prstGeom prst="rect">
            <a:avLst/>
          </a:prstGeom>
          <a:ln>
            <a:solidFill>
              <a:schemeClr val="bg1">
                <a:lumMod val="65000"/>
              </a:schemeClr>
            </a:solidFill>
          </a:ln>
        </p:spPr>
      </p:pic>
      <p:grpSp>
        <p:nvGrpSpPr>
          <p:cNvPr id="21" name="図形グループ 20"/>
          <p:cNvGrpSpPr/>
          <p:nvPr/>
        </p:nvGrpSpPr>
        <p:grpSpPr>
          <a:xfrm>
            <a:off x="0" y="287415"/>
            <a:ext cx="5861496" cy="509335"/>
            <a:chOff x="0" y="287415"/>
            <a:chExt cx="4825299" cy="509335"/>
          </a:xfrm>
        </p:grpSpPr>
        <p:sp>
          <p:nvSpPr>
            <p:cNvPr id="22" name="平行四辺形 21"/>
            <p:cNvSpPr/>
            <p:nvPr/>
          </p:nvSpPr>
          <p:spPr>
            <a:xfrm rot="10800000">
              <a:off x="2694509" y="287416"/>
              <a:ext cx="2130790"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メール配信機能</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23</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1090408"/>
            <a:ext cx="4209382" cy="3847207"/>
          </a:xfrm>
          <a:prstGeom prst="rect">
            <a:avLst/>
          </a:prstGeom>
        </p:spPr>
        <p:txBody>
          <a:bodyPr wrap="square">
            <a:spAutoFit/>
          </a:bodyPr>
          <a:lstStyle/>
          <a:p>
            <a:r>
              <a:rPr lang="ja-JP" altLang="en-US" sz="2000">
                <a:latin typeface="Meiryo" charset="-128"/>
                <a:ea typeface="Meiryo" charset="-128"/>
                <a:cs typeface="Meiryo" charset="-128"/>
              </a:rPr>
              <a:t>単にメールマガジン送るだけではなく、開封、訪問、コンバージョンなど計測機能を持つメール配信機能。</a:t>
            </a:r>
            <a:endParaRPr lang="en-US" altLang="ja-JP" sz="2000">
              <a:latin typeface="Meiryo" charset="-128"/>
              <a:ea typeface="Meiryo" charset="-128"/>
              <a:cs typeface="Meiryo" charset="-128"/>
            </a:endParaRPr>
          </a:p>
          <a:p>
            <a:endParaRPr lang="en-US" altLang="ja-JP" sz="2000">
              <a:latin typeface="Meiryo" charset="-128"/>
              <a:ea typeface="Meiryo" charset="-128"/>
              <a:cs typeface="Meiryo" charset="-128"/>
            </a:endParaRPr>
          </a:p>
          <a:p>
            <a:r>
              <a:rPr lang="ja-JP" altLang="en-US" sz="1600">
                <a:latin typeface="メイリオ" pitchFamily="50" charset="-128"/>
                <a:ea typeface="メイリオ" pitchFamily="50" charset="-128"/>
                <a:cs typeface="メイリオ" pitchFamily="50" charset="-128"/>
              </a:rPr>
              <a:t>配信対象を登録されている会員から選択したり、個別に追加することも可能、</a:t>
            </a:r>
            <a:r>
              <a:rPr lang="en-US" altLang="ja-JP" sz="1600">
                <a:latin typeface="メイリオ" pitchFamily="50" charset="-128"/>
                <a:ea typeface="メイリオ" pitchFamily="50" charset="-128"/>
                <a:cs typeface="メイリオ" pitchFamily="50" charset="-128"/>
              </a:rPr>
              <a:t>HTML</a:t>
            </a:r>
            <a:r>
              <a:rPr lang="ja-JP" altLang="en-US" sz="1600">
                <a:latin typeface="メイリオ" pitchFamily="50" charset="-128"/>
                <a:ea typeface="メイリオ" pitchFamily="50" charset="-128"/>
                <a:cs typeface="メイリオ" pitchFamily="50" charset="-128"/>
              </a:rPr>
              <a:t>メールもテキストメールにも対応しています。</a:t>
            </a:r>
            <a:endParaRPr lang="en-US" altLang="ja-JP" sz="1600">
              <a:latin typeface="メイリオ" pitchFamily="50" charset="-128"/>
              <a:ea typeface="メイリオ" pitchFamily="50" charset="-128"/>
              <a:cs typeface="メイリオ" pitchFamily="50" charset="-128"/>
            </a:endParaRPr>
          </a:p>
          <a:p>
            <a:br>
              <a:rPr lang="ja-JP" altLang="en-US" sz="1600">
                <a:latin typeface="Meiryo" charset="-128"/>
                <a:ea typeface="Meiryo" charset="-128"/>
                <a:cs typeface="Meiryo" charset="-128"/>
              </a:rPr>
            </a:br>
            <a:r>
              <a:rPr lang="ja-JP" altLang="en-US" sz="1600">
                <a:latin typeface="Meiryo" charset="-128"/>
                <a:ea typeface="Meiryo" charset="-128"/>
                <a:cs typeface="Meiryo" charset="-128"/>
              </a:rPr>
              <a:t>また、</a:t>
            </a:r>
            <a:r>
              <a:rPr lang="en-US" altLang="ja-JP" sz="1600" err="1">
                <a:latin typeface="Meiryo" charset="-128"/>
                <a:ea typeface="Meiryo" charset="-128"/>
                <a:cs typeface="Meiryo" charset="-128"/>
              </a:rPr>
              <a:t>VisitorAnalytics</a:t>
            </a:r>
            <a:r>
              <a:rPr lang="en-US" altLang="ja-JP" sz="1600">
                <a:latin typeface="Meiryo" charset="-128"/>
                <a:ea typeface="Meiryo" charset="-128"/>
                <a:cs typeface="Meiryo" charset="-128"/>
              </a:rPr>
              <a:t> </a:t>
            </a:r>
            <a:r>
              <a:rPr lang="ja-JP" altLang="en-US" sz="1600">
                <a:latin typeface="Meiryo" charset="-128"/>
                <a:ea typeface="Meiryo" charset="-128"/>
                <a:cs typeface="Meiryo" charset="-128"/>
              </a:rPr>
              <a:t>との連携によって、オプトイン取得済みのビジターへのメール配信が可能となり、</a:t>
            </a:r>
            <a:r>
              <a:rPr lang="en-US" altLang="ja-JP" sz="1600">
                <a:latin typeface="Meiryo" charset="-128"/>
                <a:ea typeface="Meiryo" charset="-128"/>
                <a:cs typeface="Meiryo" charset="-128"/>
              </a:rPr>
              <a:t>CMS </a:t>
            </a:r>
            <a:r>
              <a:rPr lang="ja-JP" altLang="en-US" sz="1600">
                <a:latin typeface="Meiryo" charset="-128"/>
                <a:ea typeface="Meiryo" charset="-128"/>
                <a:cs typeface="Meiryo" charset="-128"/>
              </a:rPr>
              <a:t>によるマーケティング機能が大幅に強化されました。</a:t>
            </a:r>
          </a:p>
        </p:txBody>
      </p:sp>
      <p:grpSp>
        <p:nvGrpSpPr>
          <p:cNvPr id="12" name="図形グループ 14">
            <a:extLst>
              <a:ext uri="{FF2B5EF4-FFF2-40B4-BE49-F238E27FC236}">
                <a16:creationId xmlns:a16="http://schemas.microsoft.com/office/drawing/2014/main" id="{891C9B69-2F71-0042-AEC2-C485A7787E55}"/>
              </a:ext>
            </a:extLst>
          </p:cNvPr>
          <p:cNvGrpSpPr/>
          <p:nvPr/>
        </p:nvGrpSpPr>
        <p:grpSpPr>
          <a:xfrm>
            <a:off x="612000" y="5495356"/>
            <a:ext cx="4563381" cy="488469"/>
            <a:chOff x="4953901" y="4889210"/>
            <a:chExt cx="4563381" cy="488469"/>
          </a:xfrm>
        </p:grpSpPr>
        <p:sp>
          <p:nvSpPr>
            <p:cNvPr id="13" name="コンテンツ プレースホルダー 2">
              <a:extLst>
                <a:ext uri="{FF2B5EF4-FFF2-40B4-BE49-F238E27FC236}">
                  <a16:creationId xmlns:a16="http://schemas.microsoft.com/office/drawing/2014/main" id="{B6055ADF-032E-5D42-AF27-AEB8F095A442}"/>
                </a:ext>
              </a:extLst>
            </p:cNvPr>
            <p:cNvSpPr txBox="1">
              <a:spLocks/>
            </p:cNvSpPr>
            <p:nvPr/>
          </p:nvSpPr>
          <p:spPr>
            <a:xfrm>
              <a:off x="4959748" y="4889210"/>
              <a:ext cx="4207611" cy="488469"/>
            </a:xfrm>
            <a:prstGeom prst="rect">
              <a:avLst/>
            </a:prstGeom>
            <a:ln w="53975">
              <a:solidFill>
                <a:srgbClr val="FFBE00"/>
              </a:solidFill>
            </a:ln>
          </p:spPr>
          <p:txBody>
            <a:bodyPr vert="horz" lIns="684000" tIns="0" rIns="10800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981075" lvl="1" indent="0">
                <a:buNone/>
              </a:pPr>
              <a:endParaRPr lang="ja-JP" altLang="en-US" sz="1400">
                <a:latin typeface="Meiryo Regular"/>
              </a:endParaRPr>
            </a:p>
          </p:txBody>
        </p:sp>
        <p:sp>
          <p:nvSpPr>
            <p:cNvPr id="14" name="正方形/長方形 13">
              <a:extLst>
                <a:ext uri="{FF2B5EF4-FFF2-40B4-BE49-F238E27FC236}">
                  <a16:creationId xmlns:a16="http://schemas.microsoft.com/office/drawing/2014/main" id="{445979DF-B0CE-C246-8FC8-D1FA91D8B4DC}"/>
                </a:ext>
              </a:extLst>
            </p:cNvPr>
            <p:cNvSpPr/>
            <p:nvPr/>
          </p:nvSpPr>
          <p:spPr>
            <a:xfrm>
              <a:off x="4953901" y="4897782"/>
              <a:ext cx="1129205" cy="471326"/>
            </a:xfrm>
            <a:prstGeom prst="rect">
              <a:avLst/>
            </a:prstGeom>
            <a:solidFill>
              <a:srgbClr val="FFBE00"/>
            </a:solidFill>
          </p:spPr>
          <p:txBody>
            <a:bodyPr wrap="square" tIns="72000" anchor="ctr">
              <a:noAutofit/>
            </a:bodyPr>
            <a:lstStyle/>
            <a:p>
              <a:pPr lvl="0" algn="ctr">
                <a:lnSpc>
                  <a:spcPct val="90000"/>
                </a:lnSpc>
                <a:spcBef>
                  <a:spcPts val="1000"/>
                </a:spcBef>
              </a:pPr>
              <a:r>
                <a:rPr lang="en-US" altLang="ja-JP" sz="1600" b="1">
                  <a:latin typeface="Meiryo Regular"/>
                  <a:ea typeface="Hiragino Kaku Gothic Pro W6" charset="-128"/>
                  <a:cs typeface="Hiragino Kaku Gothic Pro W6" charset="-128"/>
                </a:rPr>
                <a:t>Point !</a:t>
              </a:r>
            </a:p>
          </p:txBody>
        </p:sp>
        <p:sp>
          <p:nvSpPr>
            <p:cNvPr id="16" name="縦書きテキスト プレースホルダ 5">
              <a:extLst>
                <a:ext uri="{FF2B5EF4-FFF2-40B4-BE49-F238E27FC236}">
                  <a16:creationId xmlns:a16="http://schemas.microsoft.com/office/drawing/2014/main" id="{5EAF2EE7-E291-BE45-9F9A-F68054FEC9FB}"/>
                </a:ext>
              </a:extLst>
            </p:cNvPr>
            <p:cNvSpPr txBox="1">
              <a:spLocks/>
            </p:cNvSpPr>
            <p:nvPr/>
          </p:nvSpPr>
          <p:spPr bwMode="auto">
            <a:xfrm>
              <a:off x="6130066" y="5018385"/>
              <a:ext cx="3387216" cy="2510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marL="0" indent="0" defTabSz="914400"/>
              <a:r>
                <a:rPr lang="ja-JP" altLang="en-US" sz="1200" b="1">
                  <a:solidFill>
                    <a:srgbClr val="333333"/>
                  </a:solidFill>
                  <a:latin typeface="Meiryo" charset="-128"/>
                  <a:ea typeface="Meiryo" charset="-128"/>
                  <a:cs typeface="Meiryo" charset="-128"/>
                </a:rPr>
                <a:t>アクティビティ欄で計測結果を確認。</a:t>
              </a:r>
              <a:endParaRPr lang="en-US" altLang="ja-JP" sz="1200" b="1">
                <a:solidFill>
                  <a:srgbClr val="333333"/>
                </a:solidFill>
                <a:latin typeface="Meiryo" charset="-128"/>
                <a:ea typeface="Meiryo" charset="-128"/>
                <a:cs typeface="Meiryo" charset="-128"/>
              </a:endParaRPr>
            </a:p>
          </p:txBody>
        </p:sp>
      </p:grpSp>
      <p:sp>
        <p:nvSpPr>
          <p:cNvPr id="17" name="正方形/長方形 16">
            <a:extLst>
              <a:ext uri="{FF2B5EF4-FFF2-40B4-BE49-F238E27FC236}">
                <a16:creationId xmlns:a16="http://schemas.microsoft.com/office/drawing/2014/main" id="{464DAFCD-E08F-DF4D-BEC3-1C2BFE848F97}"/>
              </a:ext>
            </a:extLst>
          </p:cNvPr>
          <p:cNvSpPr/>
          <p:nvPr/>
        </p:nvSpPr>
        <p:spPr>
          <a:xfrm>
            <a:off x="8546329" y="3115436"/>
            <a:ext cx="862735" cy="75802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pic>
        <p:nvPicPr>
          <p:cNvPr id="19" name="図 18">
            <a:extLst>
              <a:ext uri="{FF2B5EF4-FFF2-40B4-BE49-F238E27FC236}">
                <a16:creationId xmlns:a16="http://schemas.microsoft.com/office/drawing/2014/main" id="{46BEA13A-BC37-C24E-A10E-E376017893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3350" y="1188796"/>
            <a:ext cx="412841" cy="150124"/>
          </a:xfrm>
          <a:prstGeom prst="rect">
            <a:avLst/>
          </a:prstGeom>
        </p:spPr>
      </p:pic>
    </p:spTree>
    <p:extLst>
      <p:ext uri="{BB962C8B-B14F-4D97-AF65-F5344CB8AC3E}">
        <p14:creationId xmlns:p14="http://schemas.microsoft.com/office/powerpoint/2010/main" val="7786293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図形グループ 20"/>
          <p:cNvGrpSpPr/>
          <p:nvPr/>
        </p:nvGrpSpPr>
        <p:grpSpPr>
          <a:xfrm>
            <a:off x="0" y="287415"/>
            <a:ext cx="446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レコメンド機能</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24</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1090408"/>
            <a:ext cx="8564736" cy="954107"/>
          </a:xfrm>
          <a:prstGeom prst="rect">
            <a:avLst/>
          </a:prstGeom>
        </p:spPr>
        <p:txBody>
          <a:bodyPr wrap="square">
            <a:spAutoFit/>
          </a:bodyPr>
          <a:lstStyle/>
          <a:p>
            <a:r>
              <a:rPr lang="en-US" altLang="ja-JP" sz="2000" err="1">
                <a:latin typeface="Meiryo" charset="-128"/>
                <a:ea typeface="Meiryo" charset="-128"/>
                <a:cs typeface="Meiryo" charset="-128"/>
              </a:rPr>
              <a:t>VisitorAnalytics</a:t>
            </a:r>
            <a:r>
              <a:rPr lang="en-US" altLang="ja-JP" sz="2000">
                <a:latin typeface="Meiryo" charset="-128"/>
                <a:ea typeface="Meiryo" charset="-128"/>
                <a:cs typeface="Meiryo" charset="-128"/>
              </a:rPr>
              <a:t> </a:t>
            </a:r>
            <a:r>
              <a:rPr lang="ja-JP" altLang="en-US" sz="2000">
                <a:latin typeface="Meiryo" charset="-128"/>
                <a:ea typeface="Meiryo" charset="-128"/>
                <a:cs typeface="Meiryo" charset="-128"/>
              </a:rPr>
              <a:t>によるコンテンツ訪問者の閲覧履歴と組み合わせて、自動的におすすめコンテンツを生成します。</a:t>
            </a:r>
            <a:br>
              <a:rPr lang="ja-JP" altLang="en-US" sz="2000">
                <a:latin typeface="Meiryo" charset="-128"/>
                <a:ea typeface="Meiryo" charset="-128"/>
                <a:cs typeface="Meiryo" charset="-128"/>
              </a:rPr>
            </a:br>
            <a:r>
              <a:rPr lang="en-US" altLang="ja-JP" sz="1600">
                <a:latin typeface="Meiryo" charset="-128"/>
                <a:ea typeface="Meiryo" charset="-128"/>
                <a:cs typeface="Meiryo" charset="-128"/>
              </a:rPr>
              <a:t>※ </a:t>
            </a:r>
            <a:r>
              <a:rPr lang="ja-JP" altLang="en-US" sz="1600">
                <a:latin typeface="Meiryo" charset="-128"/>
                <a:ea typeface="Meiryo" charset="-128"/>
                <a:cs typeface="Meiryo" charset="-128"/>
              </a:rPr>
              <a:t>エンタープライズ版以上にテーマとしてスクリプトが同梱されています</a:t>
            </a:r>
          </a:p>
        </p:txBody>
      </p:sp>
      <p:pic>
        <p:nvPicPr>
          <p:cNvPr id="4" name="図 3">
            <a:extLst>
              <a:ext uri="{FF2B5EF4-FFF2-40B4-BE49-F238E27FC236}">
                <a16:creationId xmlns:a16="http://schemas.microsoft.com/office/drawing/2014/main" id="{D5CC8BBF-E8CD-4349-AA8C-642528E7B1FA}"/>
              </a:ext>
            </a:extLst>
          </p:cNvPr>
          <p:cNvPicPr>
            <a:picLocks noChangeAspect="1"/>
          </p:cNvPicPr>
          <p:nvPr/>
        </p:nvPicPr>
        <p:blipFill>
          <a:blip r:embed="rId3"/>
          <a:stretch>
            <a:fillRect/>
          </a:stretch>
        </p:blipFill>
        <p:spPr>
          <a:xfrm>
            <a:off x="612000" y="2370303"/>
            <a:ext cx="8366469" cy="2617248"/>
          </a:xfrm>
          <a:prstGeom prst="rect">
            <a:avLst/>
          </a:prstGeom>
        </p:spPr>
      </p:pic>
      <p:sp>
        <p:nvSpPr>
          <p:cNvPr id="3" name="正方形/長方形 2">
            <a:extLst>
              <a:ext uri="{FF2B5EF4-FFF2-40B4-BE49-F238E27FC236}">
                <a16:creationId xmlns:a16="http://schemas.microsoft.com/office/drawing/2014/main" id="{27CA691B-E77B-0141-96AA-F8D5883F5F4A}"/>
              </a:ext>
            </a:extLst>
          </p:cNvPr>
          <p:cNvSpPr/>
          <p:nvPr/>
        </p:nvSpPr>
        <p:spPr>
          <a:xfrm>
            <a:off x="5472953" y="2386435"/>
            <a:ext cx="1694329" cy="955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27BCF2A5-A1B0-C74C-B461-46969A9DBA88}"/>
              </a:ext>
            </a:extLst>
          </p:cNvPr>
          <p:cNvSpPr txBox="1"/>
          <p:nvPr/>
        </p:nvSpPr>
        <p:spPr>
          <a:xfrm>
            <a:off x="4160551" y="2207698"/>
            <a:ext cx="2159566" cy="738664"/>
          </a:xfrm>
          <a:prstGeom prst="rect">
            <a:avLst/>
          </a:prstGeom>
          <a:solidFill>
            <a:schemeClr val="bg1"/>
          </a:solidFill>
        </p:spPr>
        <p:txBody>
          <a:bodyPr wrap="none" rtlCol="0">
            <a:spAutoFit/>
          </a:bodyPr>
          <a:lstStyle/>
          <a:p>
            <a:pPr algn="ctr"/>
            <a:r>
              <a:rPr kumimoji="1" lang="ja-JP" altLang="en-US" sz="1400">
                <a:latin typeface="TBUDGothic Std R" panose="020B0500000000000000" pitchFamily="34" charset="-128"/>
                <a:ea typeface="TBUDGothic Std R" panose="020B0500000000000000" pitchFamily="34" charset="-128"/>
              </a:rPr>
              <a:t>いま見ている</a:t>
            </a:r>
            <a:endParaRPr kumimoji="1" lang="en-US" altLang="ja-JP" sz="1400">
              <a:latin typeface="TBUDGothic Std R" panose="020B0500000000000000" pitchFamily="34" charset="-128"/>
              <a:ea typeface="TBUDGothic Std R" panose="020B0500000000000000" pitchFamily="34" charset="-128"/>
            </a:endParaRPr>
          </a:p>
          <a:p>
            <a:pPr algn="ctr"/>
            <a:r>
              <a:rPr kumimoji="1" lang="ja-JP" altLang="en-US" sz="1400" b="1">
                <a:solidFill>
                  <a:srgbClr val="FF0000"/>
                </a:solidFill>
                <a:latin typeface="TBUDGothic Std R" panose="020B0500000000000000" pitchFamily="34" charset="-128"/>
                <a:ea typeface="TBUDGothic Std R" panose="020B0500000000000000" pitchFamily="34" charset="-128"/>
              </a:rPr>
              <a:t>ページ</a:t>
            </a:r>
            <a:r>
              <a:rPr kumimoji="1" lang="ja-JP" altLang="en-US" sz="1400">
                <a:latin typeface="TBUDGothic Std R" panose="020B0500000000000000" pitchFamily="34" charset="-128"/>
                <a:ea typeface="TBUDGothic Std R" panose="020B0500000000000000" pitchFamily="34" charset="-128"/>
              </a:rPr>
              <a:t>と</a:t>
            </a:r>
            <a:endParaRPr kumimoji="1" lang="en-US" altLang="ja-JP" sz="1400">
              <a:latin typeface="TBUDGothic Std R" panose="020B0500000000000000" pitchFamily="34" charset="-128"/>
              <a:ea typeface="TBUDGothic Std R" panose="020B0500000000000000" pitchFamily="34" charset="-128"/>
            </a:endParaRPr>
          </a:p>
          <a:p>
            <a:pPr algn="ctr"/>
            <a:r>
              <a:rPr kumimoji="1" lang="ja-JP" altLang="en-US" sz="1400">
                <a:latin typeface="TBUDGothic Std R" panose="020B0500000000000000" pitchFamily="34" charset="-128"/>
                <a:ea typeface="TBUDGothic Std R" panose="020B0500000000000000" pitchFamily="34" charset="-128"/>
              </a:rPr>
              <a:t>関連性が高いコンテンツ</a:t>
            </a:r>
          </a:p>
        </p:txBody>
      </p:sp>
      <p:sp>
        <p:nvSpPr>
          <p:cNvPr id="13" name="テキスト ボックス 12">
            <a:extLst>
              <a:ext uri="{FF2B5EF4-FFF2-40B4-BE49-F238E27FC236}">
                <a16:creationId xmlns:a16="http://schemas.microsoft.com/office/drawing/2014/main" id="{19C8F01D-37DC-054D-8A1E-9A433F5C64EF}"/>
              </a:ext>
            </a:extLst>
          </p:cNvPr>
          <p:cNvSpPr txBox="1"/>
          <p:nvPr/>
        </p:nvSpPr>
        <p:spPr>
          <a:xfrm>
            <a:off x="6674899" y="2926355"/>
            <a:ext cx="3005951" cy="1077218"/>
          </a:xfrm>
          <a:prstGeom prst="rect">
            <a:avLst/>
          </a:prstGeom>
          <a:solidFill>
            <a:schemeClr val="bg1"/>
          </a:solidFill>
        </p:spPr>
        <p:txBody>
          <a:bodyPr wrap="none" rtlCol="0">
            <a:spAutoFit/>
          </a:bodyPr>
          <a:lstStyle/>
          <a:p>
            <a:pPr algn="ctr"/>
            <a:r>
              <a:rPr kumimoji="1" lang="ja-JP" altLang="en-US" sz="2000">
                <a:latin typeface="TBUDGothic Std R" panose="020B0500000000000000" pitchFamily="34" charset="-128"/>
                <a:ea typeface="TBUDGothic Std R" panose="020B0500000000000000" pitchFamily="34" charset="-128"/>
              </a:rPr>
              <a:t>いま見ている</a:t>
            </a:r>
            <a:endParaRPr kumimoji="1" lang="en-US" altLang="ja-JP" sz="2000">
              <a:latin typeface="TBUDGothic Std R" panose="020B0500000000000000" pitchFamily="34" charset="-128"/>
              <a:ea typeface="TBUDGothic Std R" panose="020B0500000000000000" pitchFamily="34" charset="-128"/>
            </a:endParaRPr>
          </a:p>
          <a:p>
            <a:pPr algn="ctr"/>
            <a:r>
              <a:rPr kumimoji="1" lang="ja-JP" altLang="en-US" sz="2400" b="1">
                <a:solidFill>
                  <a:srgbClr val="FF0000"/>
                </a:solidFill>
                <a:latin typeface="TBUDGothic Std R" panose="020B0500000000000000" pitchFamily="34" charset="-128"/>
                <a:ea typeface="TBUDGothic Std R" panose="020B0500000000000000" pitchFamily="34" charset="-128"/>
              </a:rPr>
              <a:t>ユーザー</a:t>
            </a:r>
            <a:r>
              <a:rPr kumimoji="1" lang="ja-JP" altLang="en-US" sz="2000">
                <a:latin typeface="TBUDGothic Std R" panose="020B0500000000000000" pitchFamily="34" charset="-128"/>
                <a:ea typeface="TBUDGothic Std R" panose="020B0500000000000000" pitchFamily="34" charset="-128"/>
              </a:rPr>
              <a:t>と</a:t>
            </a:r>
            <a:endParaRPr kumimoji="1" lang="en-US" altLang="ja-JP" sz="2000">
              <a:latin typeface="TBUDGothic Std R" panose="020B0500000000000000" pitchFamily="34" charset="-128"/>
              <a:ea typeface="TBUDGothic Std R" panose="020B0500000000000000" pitchFamily="34" charset="-128"/>
            </a:endParaRPr>
          </a:p>
          <a:p>
            <a:pPr algn="ctr"/>
            <a:r>
              <a:rPr kumimoji="1" lang="ja-JP" altLang="en-US" sz="2000">
                <a:latin typeface="TBUDGothic Std R" panose="020B0500000000000000" pitchFamily="34" charset="-128"/>
                <a:ea typeface="TBUDGothic Std R" panose="020B0500000000000000" pitchFamily="34" charset="-128"/>
              </a:rPr>
              <a:t>関連性が高いコンテンツ</a:t>
            </a:r>
          </a:p>
        </p:txBody>
      </p:sp>
    </p:spTree>
    <p:extLst>
      <p:ext uri="{BB962C8B-B14F-4D97-AF65-F5344CB8AC3E}">
        <p14:creationId xmlns:p14="http://schemas.microsoft.com/office/powerpoint/2010/main" val="40034736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354A99B3-52DE-1E4E-B91F-3952A4AE6CEF}"/>
              </a:ext>
            </a:extLst>
          </p:cNvPr>
          <p:cNvPicPr>
            <a:picLocks noChangeAspect="1"/>
          </p:cNvPicPr>
          <p:nvPr/>
        </p:nvPicPr>
        <p:blipFill>
          <a:blip r:embed="rId3"/>
          <a:stretch>
            <a:fillRect/>
          </a:stretch>
        </p:blipFill>
        <p:spPr>
          <a:xfrm>
            <a:off x="721490" y="2114643"/>
            <a:ext cx="6522309" cy="3303796"/>
          </a:xfrm>
          <a:prstGeom prst="rect">
            <a:avLst/>
          </a:prstGeom>
        </p:spPr>
      </p:pic>
      <p:grpSp>
        <p:nvGrpSpPr>
          <p:cNvPr id="21" name="図形グループ 20"/>
          <p:cNvGrpSpPr/>
          <p:nvPr/>
        </p:nvGrpSpPr>
        <p:grpSpPr>
          <a:xfrm>
            <a:off x="0" y="287415"/>
            <a:ext cx="7669514" cy="509335"/>
            <a:chOff x="0" y="287415"/>
            <a:chExt cx="6313695" cy="509335"/>
          </a:xfrm>
        </p:grpSpPr>
        <p:sp>
          <p:nvSpPr>
            <p:cNvPr id="22" name="平行四辺形 21"/>
            <p:cNvSpPr/>
            <p:nvPr/>
          </p:nvSpPr>
          <p:spPr>
            <a:xfrm rot="10800000">
              <a:off x="2857037" y="287416"/>
              <a:ext cx="3456658"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6850168" cy="362782"/>
          </a:xfrm>
        </p:spPr>
        <p:txBody>
          <a:bodyPr>
            <a:normAutofit fontScale="90000"/>
          </a:bodyPr>
          <a:lstStyle/>
          <a:p>
            <a:r>
              <a:rPr lang="en-US" altLang="ja-JP" sz="2400" b="1">
                <a:latin typeface="メイリオ" panose="020B0604030504040204" pitchFamily="50" charset="-128"/>
                <a:ea typeface="メイリオ" panose="020B0604030504040204" pitchFamily="50" charset="-128"/>
              </a:rPr>
              <a:t>AI </a:t>
            </a:r>
            <a:r>
              <a:rPr lang="ja-JP" altLang="en-US" sz="2400" b="1">
                <a:latin typeface="メイリオ" panose="020B0604030504040204" pitchFamily="50" charset="-128"/>
                <a:ea typeface="メイリオ" panose="020B0604030504040204" pitchFamily="50" charset="-128"/>
              </a:rPr>
              <a:t>を使った画像解析による代替テキスト提案機能</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25</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1090408"/>
            <a:ext cx="8564736" cy="1015663"/>
          </a:xfrm>
          <a:prstGeom prst="rect">
            <a:avLst/>
          </a:prstGeom>
        </p:spPr>
        <p:txBody>
          <a:bodyPr wrap="square">
            <a:spAutoFit/>
          </a:bodyPr>
          <a:lstStyle/>
          <a:p>
            <a:r>
              <a:rPr lang="en-US" altLang="ja-JP" sz="2000">
                <a:latin typeface="Meiryo" charset="-128"/>
                <a:ea typeface="Meiryo" charset="-128"/>
                <a:cs typeface="Meiryo" charset="-128"/>
              </a:rPr>
              <a:t>AI </a:t>
            </a:r>
            <a:r>
              <a:rPr lang="ja-JP" altLang="en-US" sz="2000">
                <a:latin typeface="Meiryo" charset="-128"/>
                <a:ea typeface="Meiryo" charset="-128"/>
                <a:cs typeface="Meiryo" charset="-128"/>
              </a:rPr>
              <a:t>を使って画像を解析したり、含まれているテキストの抽出を行い、設定すべき内容を提案します。そのまま採用するもよし、提案をベースに作り直すもよし、悩ましい代替テキスト設定をサポートします。</a:t>
            </a:r>
          </a:p>
        </p:txBody>
      </p:sp>
      <p:sp>
        <p:nvSpPr>
          <p:cNvPr id="12" name="正方形/長方形 11">
            <a:extLst>
              <a:ext uri="{FF2B5EF4-FFF2-40B4-BE49-F238E27FC236}">
                <a16:creationId xmlns:a16="http://schemas.microsoft.com/office/drawing/2014/main" id="{63043FA3-CA98-B844-9136-32BCF713AED1}"/>
              </a:ext>
            </a:extLst>
          </p:cNvPr>
          <p:cNvSpPr/>
          <p:nvPr/>
        </p:nvSpPr>
        <p:spPr>
          <a:xfrm>
            <a:off x="784980" y="4103900"/>
            <a:ext cx="6377820" cy="125861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nvGrpSpPr>
          <p:cNvPr id="13" name="図形グループ 14">
            <a:extLst>
              <a:ext uri="{FF2B5EF4-FFF2-40B4-BE49-F238E27FC236}">
                <a16:creationId xmlns:a16="http://schemas.microsoft.com/office/drawing/2014/main" id="{B079E498-F7B6-1242-A054-FC24EC826362}"/>
              </a:ext>
            </a:extLst>
          </p:cNvPr>
          <p:cNvGrpSpPr/>
          <p:nvPr/>
        </p:nvGrpSpPr>
        <p:grpSpPr>
          <a:xfrm>
            <a:off x="721490" y="5595839"/>
            <a:ext cx="6041051" cy="488469"/>
            <a:chOff x="4953901" y="4889210"/>
            <a:chExt cx="6041051" cy="488469"/>
          </a:xfrm>
        </p:grpSpPr>
        <p:sp>
          <p:nvSpPr>
            <p:cNvPr id="14" name="コンテンツ プレースホルダー 2">
              <a:extLst>
                <a:ext uri="{FF2B5EF4-FFF2-40B4-BE49-F238E27FC236}">
                  <a16:creationId xmlns:a16="http://schemas.microsoft.com/office/drawing/2014/main" id="{9803CAAD-5DF7-5442-A750-87586DF41D13}"/>
                </a:ext>
              </a:extLst>
            </p:cNvPr>
            <p:cNvSpPr txBox="1">
              <a:spLocks/>
            </p:cNvSpPr>
            <p:nvPr/>
          </p:nvSpPr>
          <p:spPr>
            <a:xfrm>
              <a:off x="4959748" y="4889210"/>
              <a:ext cx="6035204" cy="488469"/>
            </a:xfrm>
            <a:prstGeom prst="rect">
              <a:avLst/>
            </a:prstGeom>
            <a:ln w="53975">
              <a:solidFill>
                <a:srgbClr val="FFBE00"/>
              </a:solidFill>
            </a:ln>
          </p:spPr>
          <p:txBody>
            <a:bodyPr vert="horz" lIns="684000" tIns="0" rIns="10800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981075" lvl="1" indent="0">
                <a:buNone/>
              </a:pPr>
              <a:endParaRPr lang="ja-JP" altLang="en-US" sz="1400">
                <a:latin typeface="Meiryo Regular"/>
              </a:endParaRPr>
            </a:p>
          </p:txBody>
        </p:sp>
        <p:sp>
          <p:nvSpPr>
            <p:cNvPr id="15" name="正方形/長方形 14">
              <a:extLst>
                <a:ext uri="{FF2B5EF4-FFF2-40B4-BE49-F238E27FC236}">
                  <a16:creationId xmlns:a16="http://schemas.microsoft.com/office/drawing/2014/main" id="{791E68AB-06D7-2D41-A17D-E022830DFD13}"/>
                </a:ext>
              </a:extLst>
            </p:cNvPr>
            <p:cNvSpPr/>
            <p:nvPr/>
          </p:nvSpPr>
          <p:spPr>
            <a:xfrm>
              <a:off x="4953901" y="4897782"/>
              <a:ext cx="1129205" cy="471326"/>
            </a:xfrm>
            <a:prstGeom prst="rect">
              <a:avLst/>
            </a:prstGeom>
            <a:solidFill>
              <a:srgbClr val="FFBE00"/>
            </a:solidFill>
          </p:spPr>
          <p:txBody>
            <a:bodyPr wrap="square" lIns="90000" tIns="72000" anchor="ctr">
              <a:noAutofit/>
            </a:bodyPr>
            <a:lstStyle/>
            <a:p>
              <a:pPr lvl="0" algn="ctr">
                <a:lnSpc>
                  <a:spcPct val="90000"/>
                </a:lnSpc>
                <a:spcBef>
                  <a:spcPts val="1000"/>
                </a:spcBef>
              </a:pPr>
              <a:r>
                <a:rPr lang="en-US" altLang="ja-JP" sz="1600" b="1">
                  <a:latin typeface="Meiryo Regular"/>
                  <a:ea typeface="Hiragino Kaku Gothic Pro W6" charset="-128"/>
                  <a:cs typeface="Hiragino Kaku Gothic Pro W6" charset="-128"/>
                </a:rPr>
                <a:t>Point !</a:t>
              </a:r>
            </a:p>
          </p:txBody>
        </p:sp>
        <p:sp>
          <p:nvSpPr>
            <p:cNvPr id="16" name="縦書きテキスト プレースホルダ 5">
              <a:extLst>
                <a:ext uri="{FF2B5EF4-FFF2-40B4-BE49-F238E27FC236}">
                  <a16:creationId xmlns:a16="http://schemas.microsoft.com/office/drawing/2014/main" id="{11CDEEE4-D259-5446-BEC7-FC2F997FF7ED}"/>
                </a:ext>
              </a:extLst>
            </p:cNvPr>
            <p:cNvSpPr txBox="1">
              <a:spLocks/>
            </p:cNvSpPr>
            <p:nvPr/>
          </p:nvSpPr>
          <p:spPr bwMode="auto">
            <a:xfrm>
              <a:off x="6130066" y="5018385"/>
              <a:ext cx="4864886" cy="2510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marL="0" indent="0" defTabSz="914400"/>
              <a:r>
                <a:rPr lang="ja-JP" altLang="en-US" sz="1200" b="1">
                  <a:solidFill>
                    <a:srgbClr val="333333"/>
                  </a:solidFill>
                  <a:latin typeface="Meiryo" charset="-128"/>
                  <a:ea typeface="Meiryo" charset="-128"/>
                  <a:cs typeface="Meiryo" charset="-128"/>
                </a:rPr>
                <a:t>画像挿入時に表示されるので、代替テキストの設定漏れを防ぎます。</a:t>
              </a:r>
              <a:endParaRPr lang="en-US" altLang="ja-JP" sz="1200" b="1">
                <a:solidFill>
                  <a:srgbClr val="333333"/>
                </a:solidFill>
                <a:latin typeface="Meiryo" charset="-128"/>
                <a:ea typeface="Meiryo" charset="-128"/>
                <a:cs typeface="Meiryo" charset="-128"/>
              </a:endParaRPr>
            </a:p>
          </p:txBody>
        </p:sp>
      </p:grpSp>
    </p:spTree>
    <p:extLst>
      <p:ext uri="{BB962C8B-B14F-4D97-AF65-F5344CB8AC3E}">
        <p14:creationId xmlns:p14="http://schemas.microsoft.com/office/powerpoint/2010/main" val="10561803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図形グループ 20">
            <a:extLst>
              <a:ext uri="{FF2B5EF4-FFF2-40B4-BE49-F238E27FC236}">
                <a16:creationId xmlns:a16="http://schemas.microsoft.com/office/drawing/2014/main" id="{A058DC67-998B-9449-8D13-C7E66CF718DA}"/>
              </a:ext>
            </a:extLst>
          </p:cNvPr>
          <p:cNvGrpSpPr/>
          <p:nvPr/>
        </p:nvGrpSpPr>
        <p:grpSpPr>
          <a:xfrm>
            <a:off x="0" y="287415"/>
            <a:ext cx="4464000" cy="509335"/>
            <a:chOff x="0" y="287415"/>
            <a:chExt cx="3674853" cy="509335"/>
          </a:xfrm>
        </p:grpSpPr>
        <p:sp>
          <p:nvSpPr>
            <p:cNvPr id="12" name="平行四辺形 11">
              <a:extLst>
                <a:ext uri="{FF2B5EF4-FFF2-40B4-BE49-F238E27FC236}">
                  <a16:creationId xmlns:a16="http://schemas.microsoft.com/office/drawing/2014/main" id="{851C2316-2469-7547-AA5D-993AAE9D47AF}"/>
                </a:ext>
              </a:extLst>
            </p:cNvPr>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3" name="平行四辺形 12">
              <a:extLst>
                <a:ext uri="{FF2B5EF4-FFF2-40B4-BE49-F238E27FC236}">
                  <a16:creationId xmlns:a16="http://schemas.microsoft.com/office/drawing/2014/main" id="{9599A8B9-A51A-614A-A026-4AFDC3CA1341}"/>
                </a:ext>
              </a:extLst>
            </p:cNvPr>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キーワード抽出機能</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26</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1090408"/>
            <a:ext cx="8564736" cy="1015663"/>
          </a:xfrm>
          <a:prstGeom prst="rect">
            <a:avLst/>
          </a:prstGeom>
        </p:spPr>
        <p:txBody>
          <a:bodyPr wrap="square">
            <a:spAutoFit/>
          </a:bodyPr>
          <a:lstStyle/>
          <a:p>
            <a:r>
              <a:rPr lang="ja-JP" altLang="en-US" sz="2000">
                <a:latin typeface="Meiryo" charset="-128"/>
                <a:ea typeface="Meiryo" charset="-128"/>
                <a:cs typeface="Meiryo" charset="-128"/>
              </a:rPr>
              <a:t>あらかじめ登録しておいたキーワードを本文、続き欄のテキストから抽出し、自動的にキーワード欄、タグ欄の内容を自動生成します。もちろん手動入力することも可能です。</a:t>
            </a:r>
            <a:endParaRPr lang="ja-JP" altLang="en-US" sz="1600">
              <a:latin typeface="Meiryo" charset="-128"/>
              <a:ea typeface="Meiryo" charset="-128"/>
              <a:cs typeface="Meiryo" charset="-128"/>
            </a:endParaRPr>
          </a:p>
        </p:txBody>
      </p:sp>
      <p:grpSp>
        <p:nvGrpSpPr>
          <p:cNvPr id="14" name="図形グループ 14">
            <a:extLst>
              <a:ext uri="{FF2B5EF4-FFF2-40B4-BE49-F238E27FC236}">
                <a16:creationId xmlns:a16="http://schemas.microsoft.com/office/drawing/2014/main" id="{7D307E6C-B2D9-A044-9BEE-DE39CB7135DA}"/>
              </a:ext>
            </a:extLst>
          </p:cNvPr>
          <p:cNvGrpSpPr/>
          <p:nvPr/>
        </p:nvGrpSpPr>
        <p:grpSpPr>
          <a:xfrm>
            <a:off x="4736539" y="5663615"/>
            <a:ext cx="6041051" cy="488469"/>
            <a:chOff x="4953901" y="4889210"/>
            <a:chExt cx="6041051" cy="488469"/>
          </a:xfrm>
        </p:grpSpPr>
        <p:sp>
          <p:nvSpPr>
            <p:cNvPr id="15" name="コンテンツ プレースホルダー 2">
              <a:extLst>
                <a:ext uri="{FF2B5EF4-FFF2-40B4-BE49-F238E27FC236}">
                  <a16:creationId xmlns:a16="http://schemas.microsoft.com/office/drawing/2014/main" id="{84B80476-F4F2-9A4E-9A45-BA6FEAF15E8E}"/>
                </a:ext>
              </a:extLst>
            </p:cNvPr>
            <p:cNvSpPr txBox="1">
              <a:spLocks/>
            </p:cNvSpPr>
            <p:nvPr/>
          </p:nvSpPr>
          <p:spPr>
            <a:xfrm>
              <a:off x="4959748" y="4889210"/>
              <a:ext cx="4462501" cy="488469"/>
            </a:xfrm>
            <a:prstGeom prst="rect">
              <a:avLst/>
            </a:prstGeom>
            <a:ln w="53975">
              <a:solidFill>
                <a:srgbClr val="FFBE00"/>
              </a:solidFill>
            </a:ln>
          </p:spPr>
          <p:txBody>
            <a:bodyPr vert="horz" lIns="684000" tIns="0" rIns="10800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981075" lvl="1" indent="0">
                <a:buNone/>
              </a:pPr>
              <a:endParaRPr lang="ja-JP" altLang="en-US" sz="1400">
                <a:latin typeface="Meiryo Regular"/>
              </a:endParaRPr>
            </a:p>
          </p:txBody>
        </p:sp>
        <p:sp>
          <p:nvSpPr>
            <p:cNvPr id="16" name="正方形/長方形 15">
              <a:extLst>
                <a:ext uri="{FF2B5EF4-FFF2-40B4-BE49-F238E27FC236}">
                  <a16:creationId xmlns:a16="http://schemas.microsoft.com/office/drawing/2014/main" id="{C39E2183-EFBD-2E4A-AFFD-ED4F3BB2D583}"/>
                </a:ext>
              </a:extLst>
            </p:cNvPr>
            <p:cNvSpPr/>
            <p:nvPr/>
          </p:nvSpPr>
          <p:spPr>
            <a:xfrm>
              <a:off x="4953901" y="4897782"/>
              <a:ext cx="1129205" cy="471326"/>
            </a:xfrm>
            <a:prstGeom prst="rect">
              <a:avLst/>
            </a:prstGeom>
            <a:solidFill>
              <a:srgbClr val="FFBE00"/>
            </a:solidFill>
          </p:spPr>
          <p:txBody>
            <a:bodyPr wrap="square" lIns="90000" tIns="72000" anchor="ctr">
              <a:noAutofit/>
            </a:bodyPr>
            <a:lstStyle/>
            <a:p>
              <a:pPr lvl="0" algn="ctr">
                <a:lnSpc>
                  <a:spcPct val="90000"/>
                </a:lnSpc>
                <a:spcBef>
                  <a:spcPts val="1000"/>
                </a:spcBef>
              </a:pPr>
              <a:r>
                <a:rPr lang="en-US" altLang="ja-JP" sz="1600" b="1">
                  <a:latin typeface="Meiryo Regular"/>
                  <a:ea typeface="Hiragino Kaku Gothic Pro W6" charset="-128"/>
                  <a:cs typeface="Hiragino Kaku Gothic Pro W6" charset="-128"/>
                </a:rPr>
                <a:t>Point !</a:t>
              </a:r>
            </a:p>
          </p:txBody>
        </p:sp>
        <p:sp>
          <p:nvSpPr>
            <p:cNvPr id="17" name="縦書きテキスト プレースホルダ 5">
              <a:extLst>
                <a:ext uri="{FF2B5EF4-FFF2-40B4-BE49-F238E27FC236}">
                  <a16:creationId xmlns:a16="http://schemas.microsoft.com/office/drawing/2014/main" id="{3448BB41-DFEF-2049-90EC-DBC5D2A8B362}"/>
                </a:ext>
              </a:extLst>
            </p:cNvPr>
            <p:cNvSpPr txBox="1">
              <a:spLocks/>
            </p:cNvSpPr>
            <p:nvPr/>
          </p:nvSpPr>
          <p:spPr bwMode="auto">
            <a:xfrm>
              <a:off x="6130066" y="5018385"/>
              <a:ext cx="4864886" cy="2510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marL="0" indent="0" defTabSz="914400"/>
              <a:r>
                <a:rPr lang="ja-JP" altLang="en-US" sz="1200" b="1">
                  <a:solidFill>
                    <a:srgbClr val="333333"/>
                  </a:solidFill>
                  <a:latin typeface="Meiryo" charset="-128"/>
                  <a:ea typeface="Meiryo" charset="-128"/>
                  <a:cs typeface="Meiryo" charset="-128"/>
                </a:rPr>
                <a:t>自動化により、運用の負荷を軽減できます。</a:t>
              </a:r>
              <a:endParaRPr lang="en-US" altLang="ja-JP" sz="1200" b="1">
                <a:solidFill>
                  <a:srgbClr val="333333"/>
                </a:solidFill>
                <a:latin typeface="Meiryo" charset="-128"/>
                <a:ea typeface="Meiryo" charset="-128"/>
                <a:cs typeface="Meiryo" charset="-128"/>
              </a:endParaRPr>
            </a:p>
          </p:txBody>
        </p:sp>
      </p:grpSp>
      <p:pic>
        <p:nvPicPr>
          <p:cNvPr id="3" name="図 2">
            <a:extLst>
              <a:ext uri="{FF2B5EF4-FFF2-40B4-BE49-F238E27FC236}">
                <a16:creationId xmlns:a16="http://schemas.microsoft.com/office/drawing/2014/main" id="{2DD05229-B606-3042-8BC5-5CB50E0BC584}"/>
              </a:ext>
            </a:extLst>
          </p:cNvPr>
          <p:cNvPicPr>
            <a:picLocks noChangeAspect="1"/>
          </p:cNvPicPr>
          <p:nvPr/>
        </p:nvPicPr>
        <p:blipFill rotWithShape="1">
          <a:blip r:embed="rId3"/>
          <a:srcRect b="39347"/>
          <a:stretch/>
        </p:blipFill>
        <p:spPr>
          <a:xfrm>
            <a:off x="721490" y="2183982"/>
            <a:ext cx="3276230" cy="3254297"/>
          </a:xfrm>
          <a:prstGeom prst="rect">
            <a:avLst/>
          </a:prstGeom>
          <a:ln>
            <a:solidFill>
              <a:schemeClr val="bg2">
                <a:lumMod val="90000"/>
              </a:schemeClr>
            </a:solidFill>
          </a:ln>
        </p:spPr>
      </p:pic>
      <p:pic>
        <p:nvPicPr>
          <p:cNvPr id="5" name="図 4">
            <a:extLst>
              <a:ext uri="{FF2B5EF4-FFF2-40B4-BE49-F238E27FC236}">
                <a16:creationId xmlns:a16="http://schemas.microsoft.com/office/drawing/2014/main" id="{2B6BF128-4AD8-D348-8723-F002DDF16FD9}"/>
              </a:ext>
            </a:extLst>
          </p:cNvPr>
          <p:cNvPicPr>
            <a:picLocks noChangeAspect="1"/>
          </p:cNvPicPr>
          <p:nvPr/>
        </p:nvPicPr>
        <p:blipFill>
          <a:blip r:embed="rId4"/>
          <a:stretch>
            <a:fillRect/>
          </a:stretch>
        </p:blipFill>
        <p:spPr>
          <a:xfrm>
            <a:off x="4736539" y="2123884"/>
            <a:ext cx="3851123" cy="3314395"/>
          </a:xfrm>
          <a:prstGeom prst="rect">
            <a:avLst/>
          </a:prstGeom>
        </p:spPr>
      </p:pic>
      <p:pic>
        <p:nvPicPr>
          <p:cNvPr id="6" name="図 5">
            <a:extLst>
              <a:ext uri="{FF2B5EF4-FFF2-40B4-BE49-F238E27FC236}">
                <a16:creationId xmlns:a16="http://schemas.microsoft.com/office/drawing/2014/main" id="{D2A78B38-0F3A-4F4B-9151-2D5B7F7F8C9F}"/>
              </a:ext>
            </a:extLst>
          </p:cNvPr>
          <p:cNvPicPr>
            <a:picLocks noChangeAspect="1"/>
          </p:cNvPicPr>
          <p:nvPr/>
        </p:nvPicPr>
        <p:blipFill>
          <a:blip r:embed="rId5"/>
          <a:stretch>
            <a:fillRect/>
          </a:stretch>
        </p:blipFill>
        <p:spPr>
          <a:xfrm>
            <a:off x="721491" y="2123884"/>
            <a:ext cx="3433068" cy="3813778"/>
          </a:xfrm>
          <a:prstGeom prst="rect">
            <a:avLst/>
          </a:prstGeom>
        </p:spPr>
      </p:pic>
      <p:sp>
        <p:nvSpPr>
          <p:cNvPr id="18" name="正方形/長方形 17">
            <a:extLst>
              <a:ext uri="{FF2B5EF4-FFF2-40B4-BE49-F238E27FC236}">
                <a16:creationId xmlns:a16="http://schemas.microsoft.com/office/drawing/2014/main" id="{10F6FB3F-5EEF-9B4B-BA30-5BD1122D2BF8}"/>
              </a:ext>
            </a:extLst>
          </p:cNvPr>
          <p:cNvSpPr/>
          <p:nvPr/>
        </p:nvSpPr>
        <p:spPr>
          <a:xfrm>
            <a:off x="950026" y="5456092"/>
            <a:ext cx="1104406" cy="21609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9" name="正方形/長方形 18">
            <a:extLst>
              <a:ext uri="{FF2B5EF4-FFF2-40B4-BE49-F238E27FC236}">
                <a16:creationId xmlns:a16="http://schemas.microsoft.com/office/drawing/2014/main" id="{126C92F9-2FC4-1748-83CD-D8BDB6500D61}"/>
              </a:ext>
            </a:extLst>
          </p:cNvPr>
          <p:cNvSpPr/>
          <p:nvPr/>
        </p:nvSpPr>
        <p:spPr>
          <a:xfrm>
            <a:off x="5301141" y="2526230"/>
            <a:ext cx="611563" cy="15759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0" name="正方形/長方形 19">
            <a:extLst>
              <a:ext uri="{FF2B5EF4-FFF2-40B4-BE49-F238E27FC236}">
                <a16:creationId xmlns:a16="http://schemas.microsoft.com/office/drawing/2014/main" id="{E8D67808-804F-7E44-8F5A-8D901B8769BA}"/>
              </a:ext>
            </a:extLst>
          </p:cNvPr>
          <p:cNvSpPr/>
          <p:nvPr/>
        </p:nvSpPr>
        <p:spPr>
          <a:xfrm>
            <a:off x="4809507" y="5146799"/>
            <a:ext cx="552715" cy="14959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Tree>
    <p:extLst>
      <p:ext uri="{BB962C8B-B14F-4D97-AF65-F5344CB8AC3E}">
        <p14:creationId xmlns:p14="http://schemas.microsoft.com/office/powerpoint/2010/main" val="20622048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図形グループ 20"/>
          <p:cNvGrpSpPr/>
          <p:nvPr/>
        </p:nvGrpSpPr>
        <p:grpSpPr>
          <a:xfrm>
            <a:off x="0" y="287415"/>
            <a:ext cx="4962763" cy="509335"/>
            <a:chOff x="0" y="287415"/>
            <a:chExt cx="4085445" cy="509335"/>
          </a:xfrm>
        </p:grpSpPr>
        <p:sp>
          <p:nvSpPr>
            <p:cNvPr id="22" name="平行四辺形 21"/>
            <p:cNvSpPr/>
            <p:nvPr/>
          </p:nvSpPr>
          <p:spPr>
            <a:xfrm rot="10800000">
              <a:off x="2486570"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カスタムフィールド翻訳機能</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27</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1090408"/>
            <a:ext cx="8564736" cy="707886"/>
          </a:xfrm>
          <a:prstGeom prst="rect">
            <a:avLst/>
          </a:prstGeom>
        </p:spPr>
        <p:txBody>
          <a:bodyPr wrap="square">
            <a:spAutoFit/>
          </a:bodyPr>
          <a:lstStyle/>
          <a:p>
            <a:r>
              <a:rPr lang="ja-JP" altLang="en-US" sz="2000">
                <a:latin typeface="Meiryo" charset="-128"/>
                <a:ea typeface="Meiryo" charset="-128"/>
                <a:cs typeface="Meiryo" charset="-128"/>
              </a:rPr>
              <a:t>カスタムフィールドの名前・説明がユーザの言語に伴って変更されるよう、翻訳フレーズを定義できます。多言語圏での運用も支援します。</a:t>
            </a:r>
            <a:endParaRPr lang="ja-JP" altLang="en-US" sz="1600">
              <a:latin typeface="Meiryo" charset="-128"/>
              <a:ea typeface="Meiryo" charset="-128"/>
              <a:cs typeface="Meiryo" charset="-128"/>
            </a:endParaRPr>
          </a:p>
        </p:txBody>
      </p:sp>
      <p:pic>
        <p:nvPicPr>
          <p:cNvPr id="5" name="図 4">
            <a:extLst>
              <a:ext uri="{FF2B5EF4-FFF2-40B4-BE49-F238E27FC236}">
                <a16:creationId xmlns:a16="http://schemas.microsoft.com/office/drawing/2014/main" id="{B93782A4-D442-2949-8502-A82043CD4EF7}"/>
              </a:ext>
            </a:extLst>
          </p:cNvPr>
          <p:cNvPicPr>
            <a:picLocks noChangeAspect="1"/>
          </p:cNvPicPr>
          <p:nvPr/>
        </p:nvPicPr>
        <p:blipFill>
          <a:blip r:embed="rId3"/>
          <a:stretch>
            <a:fillRect/>
          </a:stretch>
        </p:blipFill>
        <p:spPr>
          <a:xfrm>
            <a:off x="6320971" y="2257219"/>
            <a:ext cx="2319012" cy="3466687"/>
          </a:xfrm>
          <a:prstGeom prst="rect">
            <a:avLst/>
          </a:prstGeom>
        </p:spPr>
      </p:pic>
      <p:pic>
        <p:nvPicPr>
          <p:cNvPr id="13" name="図 12">
            <a:extLst>
              <a:ext uri="{FF2B5EF4-FFF2-40B4-BE49-F238E27FC236}">
                <a16:creationId xmlns:a16="http://schemas.microsoft.com/office/drawing/2014/main" id="{2C1DF63F-7F8A-2049-9525-D58FA2B56AF2}"/>
              </a:ext>
            </a:extLst>
          </p:cNvPr>
          <p:cNvPicPr>
            <a:picLocks noChangeAspect="1"/>
          </p:cNvPicPr>
          <p:nvPr/>
        </p:nvPicPr>
        <p:blipFill>
          <a:blip r:embed="rId4"/>
          <a:stretch>
            <a:fillRect/>
          </a:stretch>
        </p:blipFill>
        <p:spPr>
          <a:xfrm>
            <a:off x="845008" y="2364258"/>
            <a:ext cx="5041540" cy="3252607"/>
          </a:xfrm>
          <a:prstGeom prst="rect">
            <a:avLst/>
          </a:prstGeom>
          <a:ln>
            <a:solidFill>
              <a:schemeClr val="bg2">
                <a:lumMod val="50000"/>
              </a:schemeClr>
            </a:solidFill>
          </a:ln>
        </p:spPr>
      </p:pic>
    </p:spTree>
    <p:extLst>
      <p:ext uri="{BB962C8B-B14F-4D97-AF65-F5344CB8AC3E}">
        <p14:creationId xmlns:p14="http://schemas.microsoft.com/office/powerpoint/2010/main" val="33045149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図形グループ 20"/>
          <p:cNvGrpSpPr/>
          <p:nvPr/>
        </p:nvGrpSpPr>
        <p:grpSpPr>
          <a:xfrm>
            <a:off x="0" y="287415"/>
            <a:ext cx="4962763" cy="509335"/>
            <a:chOff x="0" y="287415"/>
            <a:chExt cx="4085445" cy="509335"/>
          </a:xfrm>
        </p:grpSpPr>
        <p:sp>
          <p:nvSpPr>
            <p:cNvPr id="22" name="平行四辺形 21"/>
            <p:cNvSpPr/>
            <p:nvPr/>
          </p:nvSpPr>
          <p:spPr>
            <a:xfrm rot="10800000">
              <a:off x="2486570"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強力なデベロッパーツール</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28</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1090408"/>
            <a:ext cx="8564736" cy="1015663"/>
          </a:xfrm>
          <a:prstGeom prst="rect">
            <a:avLst/>
          </a:prstGeom>
        </p:spPr>
        <p:txBody>
          <a:bodyPr wrap="square">
            <a:spAutoFit/>
          </a:bodyPr>
          <a:lstStyle/>
          <a:p>
            <a:r>
              <a:rPr lang="ja-JP" altLang="en-US" sz="2000">
                <a:latin typeface="Meiryo" charset="-128"/>
                <a:ea typeface="Meiryo" charset="-128"/>
                <a:cs typeface="Meiryo" charset="-128"/>
              </a:rPr>
              <a:t>強力な開発プラットフォーム、</a:t>
            </a:r>
            <a:r>
              <a:rPr lang="en" altLang="ja-JP" sz="2000">
                <a:latin typeface="Meiryo" charset="-128"/>
                <a:ea typeface="Meiryo" charset="-128"/>
                <a:cs typeface="Meiryo" charset="-128"/>
              </a:rPr>
              <a:t>Power Studio </a:t>
            </a:r>
            <a:r>
              <a:rPr lang="ja-JP" altLang="en-US" sz="2000">
                <a:latin typeface="Meiryo" charset="-128"/>
                <a:ea typeface="Meiryo" charset="-128"/>
                <a:cs typeface="Meiryo" charset="-128"/>
              </a:rPr>
              <a:t>を同梱。テンプレートタグ、コールバックプラグイン、定期実行タスクの動作など、管理画面で作ることができます！</a:t>
            </a:r>
            <a:endParaRPr lang="ja-JP" altLang="en-US" sz="1600">
              <a:latin typeface="Meiryo" charset="-128"/>
              <a:ea typeface="Meiryo" charset="-128"/>
              <a:cs typeface="Meiryo" charset="-128"/>
            </a:endParaRPr>
          </a:p>
        </p:txBody>
      </p:sp>
      <p:pic>
        <p:nvPicPr>
          <p:cNvPr id="4" name="図 3">
            <a:extLst>
              <a:ext uri="{FF2B5EF4-FFF2-40B4-BE49-F238E27FC236}">
                <a16:creationId xmlns:a16="http://schemas.microsoft.com/office/drawing/2014/main" id="{2CAA3EDC-DA27-9EFB-54BB-C952AF83F6EE}"/>
              </a:ext>
            </a:extLst>
          </p:cNvPr>
          <p:cNvPicPr>
            <a:picLocks noChangeAspect="1"/>
          </p:cNvPicPr>
          <p:nvPr/>
        </p:nvPicPr>
        <p:blipFill rotWithShape="1">
          <a:blip r:embed="rId3"/>
          <a:srcRect l="13009" t="7199" b="28938"/>
          <a:stretch/>
        </p:blipFill>
        <p:spPr>
          <a:xfrm>
            <a:off x="731341" y="2149614"/>
            <a:ext cx="6520622" cy="4070305"/>
          </a:xfrm>
          <a:prstGeom prst="rect">
            <a:avLst/>
          </a:prstGeom>
          <a:ln w="3175">
            <a:solidFill>
              <a:schemeClr val="bg1">
                <a:lumMod val="75000"/>
              </a:schemeClr>
            </a:solidFill>
          </a:ln>
        </p:spPr>
      </p:pic>
    </p:spTree>
    <p:extLst>
      <p:ext uri="{BB962C8B-B14F-4D97-AF65-F5344CB8AC3E}">
        <p14:creationId xmlns:p14="http://schemas.microsoft.com/office/powerpoint/2010/main" val="1050397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図形グループ 6"/>
          <p:cNvGrpSpPr/>
          <p:nvPr/>
        </p:nvGrpSpPr>
        <p:grpSpPr>
          <a:xfrm>
            <a:off x="0" y="287415"/>
            <a:ext cx="482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8542169" cy="362782"/>
          </a:xfrm>
        </p:spPr>
        <p:txBody>
          <a:bodyPr>
            <a:normAutofit fontScale="90000"/>
          </a:bodyPr>
          <a:lstStyle/>
          <a:p>
            <a:r>
              <a:rPr lang="en-US" altLang="ja-JP" sz="2400" b="1" err="1">
                <a:latin typeface="メイリオ" panose="020B0604030504040204" pitchFamily="50" charset="-128"/>
                <a:ea typeface="メイリオ" panose="020B0604030504040204" pitchFamily="50" charset="-128"/>
              </a:rPr>
              <a:t>PowerCMS</a:t>
            </a:r>
            <a:r>
              <a:rPr lang="ja-JP" altLang="en-US" sz="2400" b="1">
                <a:latin typeface="メイリオ" panose="020B0604030504040204" pitchFamily="50" charset="-128"/>
                <a:ea typeface="メイリオ" panose="020B0604030504040204" pitchFamily="50" charset="-128"/>
              </a:rPr>
              <a:t>とは</a:t>
            </a:r>
          </a:p>
        </p:txBody>
      </p:sp>
      <p:sp>
        <p:nvSpPr>
          <p:cNvPr id="28" name="フッター プレースホルダー 27"/>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2</a:t>
            </a:fld>
            <a:endParaRPr lang="ja-JP" altLang="en-US">
              <a:latin typeface="Meiryo" panose="020B0604030504040204" pitchFamily="34" charset="-128"/>
              <a:ea typeface="Meiryo" panose="020B0604030504040204" pitchFamily="34" charset="-128"/>
            </a:endParaRPr>
          </a:p>
        </p:txBody>
      </p:sp>
      <p:sp>
        <p:nvSpPr>
          <p:cNvPr id="41" name="コンテンツ プレースホルダー 2"/>
          <p:cNvSpPr txBox="1">
            <a:spLocks/>
          </p:cNvSpPr>
          <p:nvPr/>
        </p:nvSpPr>
        <p:spPr>
          <a:xfrm>
            <a:off x="944522" y="3479480"/>
            <a:ext cx="2436283" cy="6978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高機能</a:t>
            </a:r>
            <a:r>
              <a:rPr lang="en-US" altLang="ja-JP" sz="1100">
                <a:latin typeface="Meiryo" charset="-128"/>
                <a:ea typeface="Meiryo" charset="-128"/>
                <a:cs typeface="Meiryo" charset="-128"/>
              </a:rPr>
              <a:t> WYSIWYG </a:t>
            </a:r>
            <a:r>
              <a:rPr lang="ja-JP" altLang="en-US" sz="1100">
                <a:latin typeface="Meiryo" charset="-128"/>
                <a:ea typeface="Meiryo" charset="-128"/>
                <a:cs typeface="Meiryo" charset="-128"/>
              </a:rPr>
              <a:t>エディタを内蔵。文書の装飾、画像貼付け、表の作成がとても簡単です。</a:t>
            </a:r>
          </a:p>
        </p:txBody>
      </p:sp>
      <p:sp>
        <p:nvSpPr>
          <p:cNvPr id="42" name="コンテンツ プレースホルダー 2"/>
          <p:cNvSpPr txBox="1">
            <a:spLocks/>
          </p:cNvSpPr>
          <p:nvPr/>
        </p:nvSpPr>
        <p:spPr>
          <a:xfrm>
            <a:off x="3695759" y="3479480"/>
            <a:ext cx="2436283" cy="6972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panose="020B0604030504040204" pitchFamily="34" charset="-128"/>
                <a:ea typeface="Meiryo" panose="020B0604030504040204" pitchFamily="34" charset="-128"/>
              </a:rPr>
              <a:t>事前に準備しておいたフィールドブロックを選択し、表示されたフィールドにそって入力を行うフローに落とし込むことで、編集作業をよりシンプルにします。</a:t>
            </a:r>
            <a:endParaRPr lang="ja-JP" altLang="en-US" sz="1100">
              <a:latin typeface="Meiryo" panose="020B0604030504040204" pitchFamily="34" charset="-128"/>
              <a:ea typeface="Meiryo" panose="020B0604030504040204" pitchFamily="34" charset="-128"/>
              <a:cs typeface="Meiryo" charset="-128"/>
            </a:endParaRPr>
          </a:p>
        </p:txBody>
      </p:sp>
      <p:sp>
        <p:nvSpPr>
          <p:cNvPr id="8" name="正方形/長方形 7"/>
          <p:cNvSpPr/>
          <p:nvPr/>
        </p:nvSpPr>
        <p:spPr>
          <a:xfrm>
            <a:off x="920033" y="3206154"/>
            <a:ext cx="2485260" cy="323165"/>
          </a:xfrm>
          <a:prstGeom prst="rect">
            <a:avLst/>
          </a:prstGeom>
        </p:spPr>
        <p:txBody>
          <a:bodyPr wrap="square">
            <a:spAutoFit/>
          </a:bodyPr>
          <a:lstStyle/>
          <a:p>
            <a:pPr algn="ctr"/>
            <a:r>
              <a:rPr lang="ja-JP" altLang="en-US" sz="1500" b="1">
                <a:latin typeface="Meiryo" charset="-128"/>
                <a:ea typeface="Meiryo" charset="-128"/>
                <a:cs typeface="Meiryo" charset="-128"/>
              </a:rPr>
              <a:t>リッチテキストエディタ</a:t>
            </a:r>
            <a:endParaRPr lang="en-US" altLang="ja-JP" sz="1500" b="1">
              <a:latin typeface="Meiryo" charset="-128"/>
              <a:ea typeface="Meiryo" charset="-128"/>
              <a:cs typeface="Meiryo" charset="-128"/>
            </a:endParaRPr>
          </a:p>
        </p:txBody>
      </p:sp>
      <p:sp>
        <p:nvSpPr>
          <p:cNvPr id="10" name="正方形/長方形 9"/>
          <p:cNvSpPr/>
          <p:nvPr/>
        </p:nvSpPr>
        <p:spPr>
          <a:xfrm>
            <a:off x="3571225" y="3206154"/>
            <a:ext cx="2685351" cy="323165"/>
          </a:xfrm>
          <a:prstGeom prst="rect">
            <a:avLst/>
          </a:prstGeom>
        </p:spPr>
        <p:txBody>
          <a:bodyPr wrap="none">
            <a:spAutoFit/>
          </a:bodyPr>
          <a:lstStyle/>
          <a:p>
            <a:pPr algn="ctr"/>
            <a:r>
              <a:rPr lang="ja-JP" altLang="en-US" sz="1500" b="1">
                <a:latin typeface="Meiryo" charset="-128"/>
                <a:ea typeface="Meiryo" charset="-128"/>
                <a:cs typeface="Meiryo" charset="-128"/>
              </a:rPr>
              <a:t>フィールドブロックビルダー</a:t>
            </a:r>
            <a:endParaRPr lang="en-US" altLang="ja-JP" sz="1500" b="1">
              <a:latin typeface="Meiryo" charset="-128"/>
              <a:ea typeface="Meiryo" charset="-128"/>
              <a:cs typeface="Meiryo" charset="-128"/>
            </a:endParaRPr>
          </a:p>
        </p:txBody>
      </p:sp>
      <p:sp>
        <p:nvSpPr>
          <p:cNvPr id="48" name="正方形/長方形 47"/>
          <p:cNvSpPr/>
          <p:nvPr/>
        </p:nvSpPr>
        <p:spPr>
          <a:xfrm>
            <a:off x="737460" y="2128345"/>
            <a:ext cx="8382343" cy="4096802"/>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pic>
        <p:nvPicPr>
          <p:cNvPr id="39" name="図 38">
            <a:extLst>
              <a:ext uri="{FF2B5EF4-FFF2-40B4-BE49-F238E27FC236}">
                <a16:creationId xmlns:a16="http://schemas.microsoft.com/office/drawing/2014/main" id="{A16D1804-25DC-9B41-AF44-C0E265B82D08}"/>
              </a:ext>
            </a:extLst>
          </p:cNvPr>
          <p:cNvPicPr>
            <a:picLocks noChangeAspect="1"/>
          </p:cNvPicPr>
          <p:nvPr/>
        </p:nvPicPr>
        <p:blipFill>
          <a:blip r:embed="rId3"/>
          <a:stretch>
            <a:fillRect/>
          </a:stretch>
        </p:blipFill>
        <p:spPr>
          <a:xfrm>
            <a:off x="6717055" y="413270"/>
            <a:ext cx="2732745" cy="374349"/>
          </a:xfrm>
          <a:prstGeom prst="rect">
            <a:avLst/>
          </a:prstGeom>
        </p:spPr>
      </p:pic>
      <p:sp>
        <p:nvSpPr>
          <p:cNvPr id="34" name="テキスト ボックス 33">
            <a:extLst>
              <a:ext uri="{FF2B5EF4-FFF2-40B4-BE49-F238E27FC236}">
                <a16:creationId xmlns:a16="http://schemas.microsoft.com/office/drawing/2014/main" id="{AD0A1934-0C2F-2A4F-B7CE-E03DB66B54A3}"/>
              </a:ext>
            </a:extLst>
          </p:cNvPr>
          <p:cNvSpPr txBox="1"/>
          <p:nvPr/>
        </p:nvSpPr>
        <p:spPr>
          <a:xfrm>
            <a:off x="737460" y="935489"/>
            <a:ext cx="9144000" cy="786163"/>
          </a:xfrm>
          <a:prstGeom prst="rect">
            <a:avLst/>
          </a:prstGeom>
          <a:noFill/>
        </p:spPr>
        <p:txBody>
          <a:bodyPr wrap="square" tIns="72000" bIns="36000" rtlCol="0">
            <a:spAutoFit/>
          </a:bodyPr>
          <a:lstStyle/>
          <a:p>
            <a:pPr>
              <a:defRPr/>
            </a:pPr>
            <a:r>
              <a:rPr kumimoji="0" lang="en-US" altLang="ja-JP" sz="2200" b="1" kern="0" err="1">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PowerCMS</a:t>
            </a:r>
            <a:r>
              <a:rPr kumimoji="0" lang="en-US" altLang="ja-JP" sz="2200" kern="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ja-JP" altLang="en-US" sz="2200" kern="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はハイエンドな専用</a:t>
            </a:r>
            <a:r>
              <a:rPr kumimoji="0" lang="en-US" altLang="ja-JP" sz="2200" kern="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 CMS </a:t>
            </a:r>
            <a:r>
              <a:rPr kumimoji="0" lang="ja-JP" altLang="en-US" sz="2200" kern="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並の高性能・高機能を</a:t>
            </a:r>
            <a:endParaRPr kumimoji="0" lang="en-US" altLang="ja-JP" sz="2200" kern="0">
              <a:solidFill>
                <a:srgbClr val="0070C0"/>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kumimoji="0" lang="ja-JP" altLang="en-US" sz="2200" kern="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提供するソリューションです。</a:t>
            </a:r>
            <a:endParaRPr kumimoji="0" lang="en-US" altLang="ja-JP" sz="2200" kern="0">
              <a:solidFill>
                <a:srgbClr val="0070C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3" name="コンテンツ プレースホルダー 2"/>
          <p:cNvSpPr txBox="1">
            <a:spLocks/>
          </p:cNvSpPr>
          <p:nvPr/>
        </p:nvSpPr>
        <p:spPr>
          <a:xfrm>
            <a:off x="944521" y="1862915"/>
            <a:ext cx="7730011" cy="400448"/>
          </a:xfrm>
          <a:prstGeom prst="rect">
            <a:avLst/>
          </a:prstGeom>
          <a:solidFill>
            <a:schemeClr val="bg1"/>
          </a:solidFill>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FontTx/>
              <a:buNone/>
              <a:defRPr/>
            </a:pPr>
            <a:r>
              <a:rPr lang="ja-JP" altLang="en-US" sz="2200" b="1">
                <a:latin typeface="Meiryo"/>
                <a:ea typeface="Meiryo"/>
                <a:cs typeface="Meiryo" charset="-128"/>
              </a:rPr>
              <a:t>代表的な機能</a:t>
            </a:r>
            <a:r>
              <a:rPr lang="en-US" altLang="ja-JP" sz="2200" b="1">
                <a:latin typeface="Meiryo"/>
                <a:ea typeface="Meiryo"/>
                <a:cs typeface="Meiryo" charset="-128"/>
              </a:rPr>
              <a:t>①</a:t>
            </a:r>
            <a:r>
              <a:rPr lang="ja-JP" altLang="en-US" sz="2200" b="1">
                <a:latin typeface="Meiryo"/>
                <a:ea typeface="Meiryo"/>
                <a:cs typeface="Meiryo" charset="-128"/>
              </a:rPr>
              <a:t>　コンテンツ作成</a:t>
            </a:r>
            <a:endParaRPr lang="en-US" altLang="ja-JP" sz="2200" b="1">
              <a:latin typeface="Meiryo" charset="-128"/>
              <a:ea typeface="Meiryo" charset="-128"/>
              <a:cs typeface="Meiryo" charset="-128"/>
            </a:endParaRPr>
          </a:p>
        </p:txBody>
      </p:sp>
      <p:pic>
        <p:nvPicPr>
          <p:cNvPr id="45" name="図 44">
            <a:extLst>
              <a:ext uri="{FF2B5EF4-FFF2-40B4-BE49-F238E27FC236}">
                <a16:creationId xmlns:a16="http://schemas.microsoft.com/office/drawing/2014/main" id="{7576EEE8-8E94-0747-B1E1-76274EE42F16}"/>
              </a:ext>
            </a:extLst>
          </p:cNvPr>
          <p:cNvPicPr>
            <a:picLocks noChangeAspect="1"/>
          </p:cNvPicPr>
          <p:nvPr/>
        </p:nvPicPr>
        <p:blipFill>
          <a:blip r:embed="rId4"/>
          <a:stretch>
            <a:fillRect/>
          </a:stretch>
        </p:blipFill>
        <p:spPr>
          <a:xfrm>
            <a:off x="1679077" y="2330929"/>
            <a:ext cx="967172" cy="854556"/>
          </a:xfrm>
          <a:prstGeom prst="rect">
            <a:avLst/>
          </a:prstGeom>
        </p:spPr>
      </p:pic>
      <p:sp>
        <p:nvSpPr>
          <p:cNvPr id="70" name="コンテンツ プレースホルダー 2">
            <a:extLst>
              <a:ext uri="{FF2B5EF4-FFF2-40B4-BE49-F238E27FC236}">
                <a16:creationId xmlns:a16="http://schemas.microsoft.com/office/drawing/2014/main" id="{2F72AAD2-497F-E243-B17B-961868465F29}"/>
              </a:ext>
            </a:extLst>
          </p:cNvPr>
          <p:cNvSpPr txBox="1">
            <a:spLocks/>
          </p:cNvSpPr>
          <p:nvPr/>
        </p:nvSpPr>
        <p:spPr>
          <a:xfrm>
            <a:off x="3695759" y="5474182"/>
            <a:ext cx="2436283" cy="7461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en-US" altLang="ja-JP" sz="1100" err="1">
                <a:latin typeface="Meiryo" panose="020B0604030504040204" pitchFamily="34" charset="-128"/>
                <a:ea typeface="Meiryo" panose="020B0604030504040204" pitchFamily="34" charset="-128"/>
              </a:rPr>
              <a:t>PowerCMS</a:t>
            </a:r>
            <a:r>
              <a:rPr lang="en-US" altLang="ja-JP" sz="1100">
                <a:latin typeface="Meiryo" panose="020B0604030504040204" pitchFamily="34" charset="-128"/>
                <a:ea typeface="Meiryo" panose="020B0604030504040204" pitchFamily="34" charset="-128"/>
              </a:rPr>
              <a:t> </a:t>
            </a:r>
            <a:r>
              <a:rPr lang="ja-JP" altLang="en-US" sz="1100">
                <a:latin typeface="Meiryo" panose="020B0604030504040204" pitchFamily="34" charset="-128"/>
                <a:ea typeface="Meiryo" panose="020B0604030504040204" pitchFamily="34" charset="-128"/>
              </a:rPr>
              <a:t>で管理する様々なオブジェクトに、独自の入力項目を追加する機能です。</a:t>
            </a:r>
            <a:endParaRPr lang="ja-JP" altLang="en-US" sz="1100">
              <a:latin typeface="Meiryo" panose="020B0604030504040204" pitchFamily="34" charset="-128"/>
              <a:ea typeface="Meiryo" panose="020B0604030504040204" pitchFamily="34" charset="-128"/>
              <a:cs typeface="Meiryo" charset="-128"/>
            </a:endParaRPr>
          </a:p>
        </p:txBody>
      </p:sp>
      <p:sp>
        <p:nvSpPr>
          <p:cNvPr id="71" name="正方形/長方形 70">
            <a:extLst>
              <a:ext uri="{FF2B5EF4-FFF2-40B4-BE49-F238E27FC236}">
                <a16:creationId xmlns:a16="http://schemas.microsoft.com/office/drawing/2014/main" id="{241424E7-26C6-254B-BB3E-47C0AB866CB1}"/>
              </a:ext>
            </a:extLst>
          </p:cNvPr>
          <p:cNvSpPr/>
          <p:nvPr/>
        </p:nvSpPr>
        <p:spPr>
          <a:xfrm>
            <a:off x="3955946" y="5150056"/>
            <a:ext cx="1915909" cy="323165"/>
          </a:xfrm>
          <a:prstGeom prst="rect">
            <a:avLst/>
          </a:prstGeom>
        </p:spPr>
        <p:txBody>
          <a:bodyPr wrap="none">
            <a:spAutoFit/>
          </a:bodyPr>
          <a:lstStyle/>
          <a:p>
            <a:r>
              <a:rPr lang="ja-JP" altLang="en-US" sz="1500" b="1">
                <a:latin typeface="Meiryo" charset="-128"/>
                <a:ea typeface="Meiryo" charset="-128"/>
                <a:cs typeface="Meiryo" charset="-128"/>
              </a:rPr>
              <a:t>カスタムフィールド</a:t>
            </a:r>
          </a:p>
        </p:txBody>
      </p:sp>
      <p:sp>
        <p:nvSpPr>
          <p:cNvPr id="73" name="コンテンツ プレースホルダー 2">
            <a:extLst>
              <a:ext uri="{FF2B5EF4-FFF2-40B4-BE49-F238E27FC236}">
                <a16:creationId xmlns:a16="http://schemas.microsoft.com/office/drawing/2014/main" id="{94EAC970-7F62-3745-A91B-456336A5056D}"/>
              </a:ext>
            </a:extLst>
          </p:cNvPr>
          <p:cNvSpPr txBox="1">
            <a:spLocks/>
          </p:cNvSpPr>
          <p:nvPr/>
        </p:nvSpPr>
        <p:spPr>
          <a:xfrm>
            <a:off x="6504707" y="5474182"/>
            <a:ext cx="2436283" cy="7461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1100">
                <a:latin typeface="Meiryo" panose="020B0604030504040204" pitchFamily="34" charset="-128"/>
                <a:ea typeface="Meiryo" panose="020B0604030504040204" pitchFamily="34" charset="-128"/>
              </a:rPr>
              <a:t>コンテンツにあった投稿タイプを管理画面のメニューに追加。オブジェクトは相互に関連付けが可能</a:t>
            </a:r>
            <a:r>
              <a:rPr lang="ja-JP" altLang="en-US" sz="1100">
                <a:latin typeface="Meiryo" panose="020B0604030504040204" pitchFamily="34" charset="-128"/>
                <a:ea typeface="Meiryo" panose="020B0604030504040204" pitchFamily="34" charset="-128"/>
                <a:cs typeface="Meiryo" charset="-128"/>
              </a:rPr>
              <a:t>。</a:t>
            </a:r>
          </a:p>
        </p:txBody>
      </p:sp>
      <p:sp>
        <p:nvSpPr>
          <p:cNvPr id="74" name="正方形/長方形 73">
            <a:extLst>
              <a:ext uri="{FF2B5EF4-FFF2-40B4-BE49-F238E27FC236}">
                <a16:creationId xmlns:a16="http://schemas.microsoft.com/office/drawing/2014/main" id="{7F73E483-D4F6-A54A-A218-A378F9A9A3EB}"/>
              </a:ext>
            </a:extLst>
          </p:cNvPr>
          <p:cNvSpPr/>
          <p:nvPr/>
        </p:nvSpPr>
        <p:spPr>
          <a:xfrm>
            <a:off x="6764894" y="5150056"/>
            <a:ext cx="2108269" cy="323165"/>
          </a:xfrm>
          <a:prstGeom prst="rect">
            <a:avLst/>
          </a:prstGeom>
        </p:spPr>
        <p:txBody>
          <a:bodyPr wrap="none">
            <a:spAutoFit/>
          </a:bodyPr>
          <a:lstStyle/>
          <a:p>
            <a:r>
              <a:rPr lang="ja-JP" altLang="en-US" sz="1500" b="1">
                <a:latin typeface="Meiryo" charset="-128"/>
                <a:ea typeface="Meiryo" charset="-128"/>
                <a:cs typeface="Meiryo" charset="-128"/>
              </a:rPr>
              <a:t>カスタムオブジェクト</a:t>
            </a:r>
          </a:p>
        </p:txBody>
      </p:sp>
      <p:pic>
        <p:nvPicPr>
          <p:cNvPr id="31" name="図 30">
            <a:extLst>
              <a:ext uri="{FF2B5EF4-FFF2-40B4-BE49-F238E27FC236}">
                <a16:creationId xmlns:a16="http://schemas.microsoft.com/office/drawing/2014/main" id="{23A61238-9DCC-214C-849A-6AB77BE3139C}"/>
              </a:ext>
            </a:extLst>
          </p:cNvPr>
          <p:cNvPicPr>
            <a:picLocks noChangeAspect="1"/>
          </p:cNvPicPr>
          <p:nvPr/>
        </p:nvPicPr>
        <p:blipFill>
          <a:blip r:embed="rId5"/>
          <a:stretch>
            <a:fillRect/>
          </a:stretch>
        </p:blipFill>
        <p:spPr>
          <a:xfrm>
            <a:off x="7302881" y="4363232"/>
            <a:ext cx="936496" cy="767810"/>
          </a:xfrm>
          <a:prstGeom prst="rect">
            <a:avLst/>
          </a:prstGeom>
        </p:spPr>
      </p:pic>
      <p:pic>
        <p:nvPicPr>
          <p:cNvPr id="35" name="図 34">
            <a:extLst>
              <a:ext uri="{FF2B5EF4-FFF2-40B4-BE49-F238E27FC236}">
                <a16:creationId xmlns:a16="http://schemas.microsoft.com/office/drawing/2014/main" id="{9AF80A53-3FC5-9E40-B482-493783821D11}"/>
              </a:ext>
            </a:extLst>
          </p:cNvPr>
          <p:cNvPicPr>
            <a:picLocks noChangeAspect="1"/>
          </p:cNvPicPr>
          <p:nvPr/>
        </p:nvPicPr>
        <p:blipFill>
          <a:blip r:embed="rId6"/>
          <a:stretch>
            <a:fillRect/>
          </a:stretch>
        </p:blipFill>
        <p:spPr>
          <a:xfrm>
            <a:off x="4414635" y="4352479"/>
            <a:ext cx="998531" cy="774979"/>
          </a:xfrm>
          <a:prstGeom prst="rect">
            <a:avLst/>
          </a:prstGeom>
        </p:spPr>
      </p:pic>
      <p:sp>
        <p:nvSpPr>
          <p:cNvPr id="38" name="コンテンツ プレースホルダー 2">
            <a:extLst>
              <a:ext uri="{FF2B5EF4-FFF2-40B4-BE49-F238E27FC236}">
                <a16:creationId xmlns:a16="http://schemas.microsoft.com/office/drawing/2014/main" id="{4FD6579F-58E8-BE31-4F42-3F16F33B13BF}"/>
              </a:ext>
            </a:extLst>
          </p:cNvPr>
          <p:cNvSpPr txBox="1">
            <a:spLocks/>
          </p:cNvSpPr>
          <p:nvPr/>
        </p:nvSpPr>
        <p:spPr>
          <a:xfrm>
            <a:off x="978286" y="5460112"/>
            <a:ext cx="2436283" cy="7461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お客様の運用や出力されるページにあわせた投稿画面を、ノンプログラミングで作成できます。</a:t>
            </a:r>
          </a:p>
        </p:txBody>
      </p:sp>
      <p:sp>
        <p:nvSpPr>
          <p:cNvPr id="40" name="正方形/長方形 39">
            <a:extLst>
              <a:ext uri="{FF2B5EF4-FFF2-40B4-BE49-F238E27FC236}">
                <a16:creationId xmlns:a16="http://schemas.microsoft.com/office/drawing/2014/main" id="{14F7AF32-977C-5606-3BC9-EC231EBB4F8D}"/>
              </a:ext>
            </a:extLst>
          </p:cNvPr>
          <p:cNvSpPr/>
          <p:nvPr/>
        </p:nvSpPr>
        <p:spPr>
          <a:xfrm>
            <a:off x="1815554" y="5135986"/>
            <a:ext cx="761747" cy="323165"/>
          </a:xfrm>
          <a:prstGeom prst="rect">
            <a:avLst/>
          </a:prstGeom>
        </p:spPr>
        <p:txBody>
          <a:bodyPr wrap="none">
            <a:spAutoFit/>
          </a:bodyPr>
          <a:lstStyle/>
          <a:p>
            <a:r>
              <a:rPr lang="ja-JP" altLang="en-US" sz="1500" b="1">
                <a:latin typeface="Meiryo" charset="-128"/>
                <a:ea typeface="Meiryo" charset="-128"/>
                <a:cs typeface="Meiryo" charset="-128"/>
              </a:rPr>
              <a:t>ひな形</a:t>
            </a:r>
          </a:p>
        </p:txBody>
      </p:sp>
      <p:sp>
        <p:nvSpPr>
          <p:cNvPr id="43" name="コンテンツ プレースホルダー 2">
            <a:extLst>
              <a:ext uri="{FF2B5EF4-FFF2-40B4-BE49-F238E27FC236}">
                <a16:creationId xmlns:a16="http://schemas.microsoft.com/office/drawing/2014/main" id="{E7795FEE-4657-2729-B03A-B3A9E53AE56D}"/>
              </a:ext>
            </a:extLst>
          </p:cNvPr>
          <p:cNvSpPr txBox="1">
            <a:spLocks/>
          </p:cNvSpPr>
          <p:nvPr/>
        </p:nvSpPr>
        <p:spPr>
          <a:xfrm>
            <a:off x="6546206" y="3589529"/>
            <a:ext cx="2436283" cy="7497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記事やウェブページ、バナーやカスタムオブジェクトの指定日時公開・非公開の設定が可能。</a:t>
            </a:r>
          </a:p>
        </p:txBody>
      </p:sp>
      <p:sp>
        <p:nvSpPr>
          <p:cNvPr id="44" name="正方形/長方形 43">
            <a:extLst>
              <a:ext uri="{FF2B5EF4-FFF2-40B4-BE49-F238E27FC236}">
                <a16:creationId xmlns:a16="http://schemas.microsoft.com/office/drawing/2014/main" id="{6BD47604-E29C-3772-8FEB-A3688DA314F3}"/>
              </a:ext>
            </a:extLst>
          </p:cNvPr>
          <p:cNvSpPr/>
          <p:nvPr/>
        </p:nvSpPr>
        <p:spPr>
          <a:xfrm>
            <a:off x="6546206" y="3259350"/>
            <a:ext cx="2436283" cy="323165"/>
          </a:xfrm>
          <a:prstGeom prst="rect">
            <a:avLst/>
          </a:prstGeom>
        </p:spPr>
        <p:txBody>
          <a:bodyPr wrap="square">
            <a:spAutoFit/>
          </a:bodyPr>
          <a:lstStyle/>
          <a:p>
            <a:pPr algn="ctr"/>
            <a:r>
              <a:rPr lang="ja-JP" altLang="en-US" sz="1500" b="1">
                <a:latin typeface="Meiryo" charset="-128"/>
                <a:ea typeface="Meiryo" charset="-128"/>
                <a:cs typeface="Meiryo" charset="-128"/>
              </a:rPr>
              <a:t>時限公開機能</a:t>
            </a:r>
          </a:p>
        </p:txBody>
      </p:sp>
      <p:pic>
        <p:nvPicPr>
          <p:cNvPr id="47" name="図 46">
            <a:extLst>
              <a:ext uri="{FF2B5EF4-FFF2-40B4-BE49-F238E27FC236}">
                <a16:creationId xmlns:a16="http://schemas.microsoft.com/office/drawing/2014/main" id="{D491D668-EE70-E12D-571D-618ADBD5C811}"/>
              </a:ext>
            </a:extLst>
          </p:cNvPr>
          <p:cNvPicPr>
            <a:picLocks noChangeAspect="1"/>
          </p:cNvPicPr>
          <p:nvPr/>
        </p:nvPicPr>
        <p:blipFill>
          <a:blip r:embed="rId7"/>
          <a:stretch>
            <a:fillRect/>
          </a:stretch>
        </p:blipFill>
        <p:spPr>
          <a:xfrm>
            <a:off x="7234966" y="2255797"/>
            <a:ext cx="1009419" cy="986607"/>
          </a:xfrm>
          <a:prstGeom prst="rect">
            <a:avLst/>
          </a:prstGeom>
        </p:spPr>
      </p:pic>
      <p:pic>
        <p:nvPicPr>
          <p:cNvPr id="5" name="図 4" descr="テキスト&#10;&#10;自動的に生成された説明">
            <a:extLst>
              <a:ext uri="{FF2B5EF4-FFF2-40B4-BE49-F238E27FC236}">
                <a16:creationId xmlns:a16="http://schemas.microsoft.com/office/drawing/2014/main" id="{0FDB6D12-AD0C-C3CA-56F3-899BCB3F0C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50350" y="2395750"/>
            <a:ext cx="927100" cy="863600"/>
          </a:xfrm>
          <a:prstGeom prst="rect">
            <a:avLst/>
          </a:prstGeom>
        </p:spPr>
      </p:pic>
      <p:pic>
        <p:nvPicPr>
          <p:cNvPr id="11" name="図 10" descr="アイコン&#10;&#10;自動的に生成された説明">
            <a:extLst>
              <a:ext uri="{FF2B5EF4-FFF2-40B4-BE49-F238E27FC236}">
                <a16:creationId xmlns:a16="http://schemas.microsoft.com/office/drawing/2014/main" id="{7B68E5DD-01DA-8E67-A6AA-D1B7898F287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3677" y="4263865"/>
            <a:ext cx="825500" cy="863600"/>
          </a:xfrm>
          <a:prstGeom prst="rect">
            <a:avLst/>
          </a:prstGeom>
        </p:spPr>
      </p:pic>
    </p:spTree>
    <p:extLst>
      <p:ext uri="{BB962C8B-B14F-4D97-AF65-F5344CB8AC3E}">
        <p14:creationId xmlns:p14="http://schemas.microsoft.com/office/powerpoint/2010/main" val="24302584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D741462-0AE0-6B3C-B5A8-706C50F03E97}"/>
              </a:ext>
            </a:extLst>
          </p:cNvPr>
          <p:cNvPicPr>
            <a:picLocks noChangeAspect="1"/>
          </p:cNvPicPr>
          <p:nvPr/>
        </p:nvPicPr>
        <p:blipFill rotWithShape="1">
          <a:blip r:embed="rId3"/>
          <a:srcRect b="46342"/>
          <a:stretch/>
        </p:blipFill>
        <p:spPr>
          <a:xfrm>
            <a:off x="729342" y="1851835"/>
            <a:ext cx="5614965" cy="4502624"/>
          </a:xfrm>
          <a:prstGeom prst="rect">
            <a:avLst/>
          </a:prstGeom>
          <a:ln w="6350">
            <a:solidFill>
              <a:schemeClr val="bg1">
                <a:lumMod val="65000"/>
              </a:schemeClr>
            </a:solidFill>
          </a:ln>
        </p:spPr>
      </p:pic>
      <p:grpSp>
        <p:nvGrpSpPr>
          <p:cNvPr id="21" name="図形グループ 20"/>
          <p:cNvGrpSpPr/>
          <p:nvPr/>
        </p:nvGrpSpPr>
        <p:grpSpPr>
          <a:xfrm>
            <a:off x="0" y="287415"/>
            <a:ext cx="4962763" cy="509335"/>
            <a:chOff x="0" y="287415"/>
            <a:chExt cx="4085445" cy="509335"/>
          </a:xfrm>
        </p:grpSpPr>
        <p:sp>
          <p:nvSpPr>
            <p:cNvPr id="22" name="平行四辺形 21"/>
            <p:cNvSpPr/>
            <p:nvPr/>
          </p:nvSpPr>
          <p:spPr>
            <a:xfrm rot="10800000">
              <a:off x="2486570"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リッチテキストエディタ</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29</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1090408"/>
            <a:ext cx="8564736" cy="707886"/>
          </a:xfrm>
          <a:prstGeom prst="rect">
            <a:avLst/>
          </a:prstGeom>
        </p:spPr>
        <p:txBody>
          <a:bodyPr wrap="square">
            <a:spAutoFit/>
          </a:bodyPr>
          <a:lstStyle/>
          <a:p>
            <a:r>
              <a:rPr lang="ja-JP" altLang="en-US" sz="2000">
                <a:latin typeface="Meiryo" charset="-128"/>
                <a:ea typeface="Meiryo" charset="-128"/>
                <a:cs typeface="Meiryo" charset="-128"/>
              </a:rPr>
              <a:t>リッチテキストエディタの利用もできます。表示側に合わせたスタイルを指定することも可能なので、コンテンツ作成がスムーズです。</a:t>
            </a:r>
            <a:endParaRPr lang="ja-JP" altLang="en-US" sz="1600">
              <a:latin typeface="Meiryo" charset="-128"/>
              <a:ea typeface="Meiryo" charset="-128"/>
              <a:cs typeface="Meiryo" charset="-128"/>
            </a:endParaRPr>
          </a:p>
        </p:txBody>
      </p:sp>
      <p:grpSp>
        <p:nvGrpSpPr>
          <p:cNvPr id="5" name="グループ化 4">
            <a:extLst>
              <a:ext uri="{FF2B5EF4-FFF2-40B4-BE49-F238E27FC236}">
                <a16:creationId xmlns:a16="http://schemas.microsoft.com/office/drawing/2014/main" id="{9F8C8AA0-A8F6-1549-B592-8401D0FF4A5A}"/>
              </a:ext>
            </a:extLst>
          </p:cNvPr>
          <p:cNvGrpSpPr/>
          <p:nvPr/>
        </p:nvGrpSpPr>
        <p:grpSpPr>
          <a:xfrm>
            <a:off x="3843337" y="5705352"/>
            <a:ext cx="6041051" cy="488469"/>
            <a:chOff x="3843337" y="5705352"/>
            <a:chExt cx="6041051" cy="488469"/>
          </a:xfrm>
        </p:grpSpPr>
        <p:sp>
          <p:nvSpPr>
            <p:cNvPr id="15" name="正方形/長方形 14">
              <a:extLst>
                <a:ext uri="{FF2B5EF4-FFF2-40B4-BE49-F238E27FC236}">
                  <a16:creationId xmlns:a16="http://schemas.microsoft.com/office/drawing/2014/main" id="{5A7D14F7-9884-8447-A3D7-8F6239B3D992}"/>
                </a:ext>
              </a:extLst>
            </p:cNvPr>
            <p:cNvSpPr/>
            <p:nvPr/>
          </p:nvSpPr>
          <p:spPr>
            <a:xfrm>
              <a:off x="4972542" y="5732793"/>
              <a:ext cx="2117027" cy="3613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nvGrpSpPr>
            <p:cNvPr id="10" name="図形グループ 14">
              <a:extLst>
                <a:ext uri="{FF2B5EF4-FFF2-40B4-BE49-F238E27FC236}">
                  <a16:creationId xmlns:a16="http://schemas.microsoft.com/office/drawing/2014/main" id="{811E7E19-2A76-D54F-95F4-8A8561DA3710}"/>
                </a:ext>
              </a:extLst>
            </p:cNvPr>
            <p:cNvGrpSpPr/>
            <p:nvPr/>
          </p:nvGrpSpPr>
          <p:grpSpPr>
            <a:xfrm>
              <a:off x="3843337" y="5705352"/>
              <a:ext cx="6041051" cy="488469"/>
              <a:chOff x="4953901" y="4889210"/>
              <a:chExt cx="6041051" cy="488469"/>
            </a:xfrm>
          </p:grpSpPr>
          <p:sp>
            <p:nvSpPr>
              <p:cNvPr id="12" name="コンテンツ プレースホルダー 2">
                <a:extLst>
                  <a:ext uri="{FF2B5EF4-FFF2-40B4-BE49-F238E27FC236}">
                    <a16:creationId xmlns:a16="http://schemas.microsoft.com/office/drawing/2014/main" id="{639917BD-0BA2-8B4B-8BF2-F738797EC118}"/>
                  </a:ext>
                </a:extLst>
              </p:cNvPr>
              <p:cNvSpPr txBox="1">
                <a:spLocks/>
              </p:cNvSpPr>
              <p:nvPr/>
            </p:nvSpPr>
            <p:spPr>
              <a:xfrm>
                <a:off x="4959748" y="4889210"/>
                <a:ext cx="5327474" cy="488469"/>
              </a:xfrm>
              <a:prstGeom prst="rect">
                <a:avLst/>
              </a:prstGeom>
              <a:ln w="53975">
                <a:solidFill>
                  <a:srgbClr val="FFBE00"/>
                </a:solidFill>
              </a:ln>
            </p:spPr>
            <p:txBody>
              <a:bodyPr vert="horz" lIns="684000" tIns="0" rIns="10800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981075" lvl="1" indent="0">
                  <a:buNone/>
                </a:pPr>
                <a:endParaRPr lang="ja-JP" altLang="en-US" sz="1400">
                  <a:latin typeface="Meiryo Regular"/>
                </a:endParaRPr>
              </a:p>
            </p:txBody>
          </p:sp>
          <p:sp>
            <p:nvSpPr>
              <p:cNvPr id="13" name="正方形/長方形 12">
                <a:extLst>
                  <a:ext uri="{FF2B5EF4-FFF2-40B4-BE49-F238E27FC236}">
                    <a16:creationId xmlns:a16="http://schemas.microsoft.com/office/drawing/2014/main" id="{0220D68B-ABF3-0049-A8D1-3CE0D572CBAA}"/>
                  </a:ext>
                </a:extLst>
              </p:cNvPr>
              <p:cNvSpPr/>
              <p:nvPr/>
            </p:nvSpPr>
            <p:spPr>
              <a:xfrm>
                <a:off x="4953901" y="4897782"/>
                <a:ext cx="1129205" cy="471326"/>
              </a:xfrm>
              <a:prstGeom prst="rect">
                <a:avLst/>
              </a:prstGeom>
              <a:solidFill>
                <a:srgbClr val="FFBE00"/>
              </a:solidFill>
            </p:spPr>
            <p:txBody>
              <a:bodyPr wrap="square" lIns="90000" tIns="72000" anchor="ctr">
                <a:noAutofit/>
              </a:bodyPr>
              <a:lstStyle/>
              <a:p>
                <a:pPr lvl="0" algn="ctr">
                  <a:lnSpc>
                    <a:spcPct val="90000"/>
                  </a:lnSpc>
                  <a:spcBef>
                    <a:spcPts val="1000"/>
                  </a:spcBef>
                </a:pPr>
                <a:r>
                  <a:rPr lang="en-US" altLang="ja-JP" sz="1600" b="1">
                    <a:latin typeface="Meiryo Regular"/>
                    <a:ea typeface="Hiragino Kaku Gothic Pro W6" charset="-128"/>
                    <a:cs typeface="Hiragino Kaku Gothic Pro W6" charset="-128"/>
                  </a:rPr>
                  <a:t>Point !</a:t>
                </a:r>
              </a:p>
            </p:txBody>
          </p:sp>
          <p:sp>
            <p:nvSpPr>
              <p:cNvPr id="14" name="縦書きテキスト プレースホルダ 5">
                <a:extLst>
                  <a:ext uri="{FF2B5EF4-FFF2-40B4-BE49-F238E27FC236}">
                    <a16:creationId xmlns:a16="http://schemas.microsoft.com/office/drawing/2014/main" id="{9E3EF9E2-33EE-A442-A8C4-E5D931D09A1D}"/>
                  </a:ext>
                </a:extLst>
              </p:cNvPr>
              <p:cNvSpPr txBox="1">
                <a:spLocks/>
              </p:cNvSpPr>
              <p:nvPr/>
            </p:nvSpPr>
            <p:spPr bwMode="auto">
              <a:xfrm>
                <a:off x="6130066" y="5018385"/>
                <a:ext cx="4864886" cy="2510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marL="0" indent="0" defTabSz="914400"/>
                <a:r>
                  <a:rPr lang="ja-JP" altLang="en-US" sz="1200" b="1">
                    <a:solidFill>
                      <a:srgbClr val="333333"/>
                    </a:solidFill>
                    <a:latin typeface="Meiryo" charset="-128"/>
                    <a:ea typeface="Meiryo" charset="-128"/>
                    <a:cs typeface="Meiryo" charset="-128"/>
                  </a:rPr>
                  <a:t>設定により、旧バージョンを利用することも可能です。</a:t>
                </a:r>
                <a:endParaRPr lang="en-US" altLang="ja-JP" sz="1200" b="1">
                  <a:solidFill>
                    <a:srgbClr val="333333"/>
                  </a:solidFill>
                  <a:latin typeface="Meiryo" charset="-128"/>
                  <a:ea typeface="Meiryo" charset="-128"/>
                  <a:cs typeface="Meiryo" charset="-128"/>
                </a:endParaRPr>
              </a:p>
            </p:txBody>
          </p:sp>
        </p:grpSp>
      </p:grpSp>
      <p:pic>
        <p:nvPicPr>
          <p:cNvPr id="17" name="図 16">
            <a:extLst>
              <a:ext uri="{FF2B5EF4-FFF2-40B4-BE49-F238E27FC236}">
                <a16:creationId xmlns:a16="http://schemas.microsoft.com/office/drawing/2014/main" id="{0AB94DD5-BFFD-624F-8274-9ED255F6F6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9921" y="1794001"/>
            <a:ext cx="491861" cy="178859"/>
          </a:xfrm>
          <a:prstGeom prst="rect">
            <a:avLst/>
          </a:prstGeom>
        </p:spPr>
      </p:pic>
    </p:spTree>
    <p:extLst>
      <p:ext uri="{BB962C8B-B14F-4D97-AF65-F5344CB8AC3E}">
        <p14:creationId xmlns:p14="http://schemas.microsoft.com/office/powerpoint/2010/main" val="28797237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9961086-7710-3B46-BFD1-A647CFDAFF38}"/>
              </a:ext>
            </a:extLst>
          </p:cNvPr>
          <p:cNvSpPr>
            <a:spLocks noGrp="1"/>
          </p:cNvSpPr>
          <p:nvPr>
            <p:ph type="body" sz="quarter" idx="13"/>
          </p:nvPr>
        </p:nvSpPr>
        <p:spPr/>
        <p:txBody>
          <a:bodyPr/>
          <a:lstStyle/>
          <a:p>
            <a:pPr marL="0" indent="0">
              <a:buNone/>
            </a:pPr>
            <a:r>
              <a:rPr lang="ja-JP" altLang="en-US"/>
              <a:t>管理画面のオブジェクトの移動はドラッグ</a:t>
            </a:r>
            <a:r>
              <a:rPr lang="en-US" altLang="ja-JP"/>
              <a:t>&amp;</a:t>
            </a:r>
            <a:r>
              <a:rPr lang="ja-JP" altLang="en-US"/>
              <a:t>ドロップで可能。</a:t>
            </a:r>
            <a:br>
              <a:rPr lang="en-US" altLang="ja-JP"/>
            </a:br>
            <a:r>
              <a:rPr lang="ja-JP" altLang="en-US"/>
              <a:t>グループ機能を使えばトップページで重要なお知らせだけ別に表示したいなどの対応も簡単です。</a:t>
            </a:r>
            <a:endParaRPr lang="en-US" altLang="ja-JP"/>
          </a:p>
        </p:txBody>
      </p:sp>
      <p:sp>
        <p:nvSpPr>
          <p:cNvPr id="4" name="フッター プレースホルダー 3">
            <a:extLst>
              <a:ext uri="{FF2B5EF4-FFF2-40B4-BE49-F238E27FC236}">
                <a16:creationId xmlns:a16="http://schemas.microsoft.com/office/drawing/2014/main" id="{11C67CCC-A2B2-5C42-AEF9-CA9712758AC5}"/>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C845D77C-997C-984C-A499-5C05B73B5A6C}"/>
              </a:ext>
            </a:extLst>
          </p:cNvPr>
          <p:cNvSpPr>
            <a:spLocks noGrp="1"/>
          </p:cNvSpPr>
          <p:nvPr>
            <p:ph type="sldNum" sz="quarter" idx="12"/>
          </p:nvPr>
        </p:nvSpPr>
        <p:spPr/>
        <p:txBody>
          <a:bodyPr/>
          <a:lstStyle/>
          <a:p>
            <a:fld id="{34A33FB1-FE07-45E7-845D-641C44171B92}" type="slidenum">
              <a:rPr lang="ja-JP" altLang="en-US" smtClean="0"/>
              <a:pPr/>
              <a:t>30</a:t>
            </a:fld>
            <a:endParaRPr lang="ja-JP" altLang="en-US"/>
          </a:p>
        </p:txBody>
      </p:sp>
      <p:sp>
        <p:nvSpPr>
          <p:cNvPr id="6" name="平行四辺形 5">
            <a:extLst>
              <a:ext uri="{FF2B5EF4-FFF2-40B4-BE49-F238E27FC236}">
                <a16:creationId xmlns:a16="http://schemas.microsoft.com/office/drawing/2014/main" id="{67FAC731-E4A6-F147-9836-CB8EDE32EFA0}"/>
              </a:ext>
            </a:extLst>
          </p:cNvPr>
          <p:cNvSpPr/>
          <p:nvPr/>
        </p:nvSpPr>
        <p:spPr>
          <a:xfrm rot="10800000">
            <a:off x="3257503" y="287416"/>
            <a:ext cx="1942221"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a:extLst>
              <a:ext uri="{FF2B5EF4-FFF2-40B4-BE49-F238E27FC236}">
                <a16:creationId xmlns:a16="http://schemas.microsoft.com/office/drawing/2014/main" id="{434BBAE0-9D35-634B-A14E-25468F20C381}"/>
              </a:ext>
            </a:extLst>
          </p:cNvPr>
          <p:cNvSpPr>
            <a:spLocks noGrp="1"/>
          </p:cNvSpPr>
          <p:nvPr>
            <p:ph type="ctrTitle"/>
          </p:nvPr>
        </p:nvSpPr>
        <p:spPr/>
        <p:txBody>
          <a:bodyPr>
            <a:normAutofit fontScale="90000"/>
          </a:bodyPr>
          <a:lstStyle/>
          <a:p>
            <a:r>
              <a:rPr lang="ja-JP" altLang="en-US" sz="2400" b="1">
                <a:latin typeface="メイリオ" panose="020B0604030504040204" pitchFamily="50" charset="-128"/>
                <a:ea typeface="メイリオ" panose="020B0604030504040204" pitchFamily="50" charset="-128"/>
              </a:rPr>
              <a:t>ドラッグ＆ドロップで自由自在</a:t>
            </a:r>
            <a:endParaRPr kumimoji="1" lang="ja-JP" altLang="en-US"/>
          </a:p>
        </p:txBody>
      </p:sp>
      <p:grpSp>
        <p:nvGrpSpPr>
          <p:cNvPr id="14" name="図形グループ 14">
            <a:extLst>
              <a:ext uri="{FF2B5EF4-FFF2-40B4-BE49-F238E27FC236}">
                <a16:creationId xmlns:a16="http://schemas.microsoft.com/office/drawing/2014/main" id="{6735FA2D-5C0D-D742-9203-DEDF39C5BDA0}"/>
              </a:ext>
            </a:extLst>
          </p:cNvPr>
          <p:cNvGrpSpPr/>
          <p:nvPr/>
        </p:nvGrpSpPr>
        <p:grpSpPr>
          <a:xfrm>
            <a:off x="759153" y="5594531"/>
            <a:ext cx="8335255" cy="488468"/>
            <a:chOff x="4953901" y="4889211"/>
            <a:chExt cx="8335255" cy="488468"/>
          </a:xfrm>
        </p:grpSpPr>
        <p:sp>
          <p:nvSpPr>
            <p:cNvPr id="15" name="コンテンツ プレースホルダー 2">
              <a:extLst>
                <a:ext uri="{FF2B5EF4-FFF2-40B4-BE49-F238E27FC236}">
                  <a16:creationId xmlns:a16="http://schemas.microsoft.com/office/drawing/2014/main" id="{1078FB0C-7F7C-6042-ABAE-21BFF58360B9}"/>
                </a:ext>
              </a:extLst>
            </p:cNvPr>
            <p:cNvSpPr txBox="1">
              <a:spLocks/>
            </p:cNvSpPr>
            <p:nvPr/>
          </p:nvSpPr>
          <p:spPr>
            <a:xfrm>
              <a:off x="4959748" y="4889211"/>
              <a:ext cx="8329408" cy="479898"/>
            </a:xfrm>
            <a:prstGeom prst="rect">
              <a:avLst/>
            </a:prstGeom>
            <a:ln w="53975">
              <a:solidFill>
                <a:srgbClr val="FFBE00"/>
              </a:solidFill>
            </a:ln>
          </p:spPr>
          <p:txBody>
            <a:bodyPr vert="horz" lIns="684000" tIns="0" rIns="10800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981075" lvl="1" indent="0">
                <a:buNone/>
              </a:pPr>
              <a:endParaRPr lang="ja-JP" altLang="en-US" sz="1400">
                <a:latin typeface="Meiryo Regular"/>
              </a:endParaRPr>
            </a:p>
          </p:txBody>
        </p:sp>
        <p:sp>
          <p:nvSpPr>
            <p:cNvPr id="16" name="正方形/長方形 15">
              <a:extLst>
                <a:ext uri="{FF2B5EF4-FFF2-40B4-BE49-F238E27FC236}">
                  <a16:creationId xmlns:a16="http://schemas.microsoft.com/office/drawing/2014/main" id="{82FA5E4C-26BC-B642-9DAA-C5594E31BCC7}"/>
                </a:ext>
              </a:extLst>
            </p:cNvPr>
            <p:cNvSpPr/>
            <p:nvPr/>
          </p:nvSpPr>
          <p:spPr>
            <a:xfrm>
              <a:off x="4953901" y="4897782"/>
              <a:ext cx="1129205" cy="471326"/>
            </a:xfrm>
            <a:prstGeom prst="rect">
              <a:avLst/>
            </a:prstGeom>
            <a:solidFill>
              <a:srgbClr val="FFBE00"/>
            </a:solidFill>
          </p:spPr>
          <p:txBody>
            <a:bodyPr wrap="square" tIns="72000" anchor="ctr">
              <a:noAutofit/>
            </a:bodyPr>
            <a:lstStyle/>
            <a:p>
              <a:pPr lvl="0" algn="ctr">
                <a:lnSpc>
                  <a:spcPct val="90000"/>
                </a:lnSpc>
                <a:spcBef>
                  <a:spcPts val="1000"/>
                </a:spcBef>
              </a:pPr>
              <a:r>
                <a:rPr lang="en-US" altLang="ja-JP" sz="1600" b="1">
                  <a:latin typeface="Meiryo Regular"/>
                  <a:ea typeface="Hiragino Kaku Gothic Pro W6" charset="-128"/>
                  <a:cs typeface="Hiragino Kaku Gothic Pro W6" charset="-128"/>
                </a:rPr>
                <a:t>Point !</a:t>
              </a:r>
            </a:p>
          </p:txBody>
        </p:sp>
        <p:sp>
          <p:nvSpPr>
            <p:cNvPr id="17" name="縦書きテキスト プレースホルダ 5">
              <a:extLst>
                <a:ext uri="{FF2B5EF4-FFF2-40B4-BE49-F238E27FC236}">
                  <a16:creationId xmlns:a16="http://schemas.microsoft.com/office/drawing/2014/main" id="{5AFFFCD7-4A9C-EA4F-82CF-0F1A4687D1FF}"/>
                </a:ext>
              </a:extLst>
            </p:cNvPr>
            <p:cNvSpPr txBox="1">
              <a:spLocks/>
            </p:cNvSpPr>
            <p:nvPr/>
          </p:nvSpPr>
          <p:spPr bwMode="auto">
            <a:xfrm>
              <a:off x="6130065" y="5018384"/>
              <a:ext cx="6737627" cy="3592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marL="0" indent="0"/>
              <a:r>
                <a:rPr lang="ja-JP" altLang="en-US" sz="1200" b="1">
                  <a:solidFill>
                    <a:srgbClr val="333333"/>
                  </a:solidFill>
                  <a:latin typeface="Meiryo" charset="-128"/>
                  <a:ea typeface="Meiryo" charset="-128"/>
                  <a:cs typeface="Meiryo" charset="-128"/>
                </a:rPr>
                <a:t>サイドバーでサムネイルを確認しながら、本文欄にドラッグ</a:t>
              </a:r>
              <a:r>
                <a:rPr lang="en-US" altLang="ja-JP" sz="1200" b="1">
                  <a:solidFill>
                    <a:srgbClr val="333333"/>
                  </a:solidFill>
                  <a:latin typeface="Meiryo" charset="-128"/>
                  <a:ea typeface="Meiryo" charset="-128"/>
                  <a:cs typeface="Meiryo" charset="-128"/>
                </a:rPr>
                <a:t>&amp;</a:t>
              </a:r>
              <a:r>
                <a:rPr lang="ja-JP" altLang="en-US" sz="1200" b="1">
                  <a:solidFill>
                    <a:srgbClr val="333333"/>
                  </a:solidFill>
                  <a:latin typeface="Meiryo" charset="-128"/>
                  <a:ea typeface="Meiryo" charset="-128"/>
                  <a:cs typeface="Meiryo" charset="-128"/>
                </a:rPr>
                <a:t>ドロップで挿入できます。</a:t>
              </a:r>
              <a:endParaRPr lang="en-US" altLang="ja-JP" sz="1200" b="1">
                <a:solidFill>
                  <a:srgbClr val="333333"/>
                </a:solidFill>
                <a:latin typeface="Meiryo" charset="-128"/>
                <a:ea typeface="Meiryo" charset="-128"/>
                <a:cs typeface="Meiryo" charset="-128"/>
              </a:endParaRPr>
            </a:p>
          </p:txBody>
        </p:sp>
      </p:grpSp>
      <p:pic>
        <p:nvPicPr>
          <p:cNvPr id="7" name="図 6">
            <a:extLst>
              <a:ext uri="{FF2B5EF4-FFF2-40B4-BE49-F238E27FC236}">
                <a16:creationId xmlns:a16="http://schemas.microsoft.com/office/drawing/2014/main" id="{ADD67ACF-5E7C-1765-4EC0-49EBDF7873E3}"/>
              </a:ext>
            </a:extLst>
          </p:cNvPr>
          <p:cNvPicPr>
            <a:picLocks noChangeAspect="1"/>
          </p:cNvPicPr>
          <p:nvPr/>
        </p:nvPicPr>
        <p:blipFill>
          <a:blip r:embed="rId3"/>
          <a:stretch>
            <a:fillRect/>
          </a:stretch>
        </p:blipFill>
        <p:spPr>
          <a:xfrm>
            <a:off x="2653445" y="2138489"/>
            <a:ext cx="4599109" cy="3258006"/>
          </a:xfrm>
          <a:prstGeom prst="rect">
            <a:avLst/>
          </a:prstGeom>
          <a:ln>
            <a:solidFill>
              <a:schemeClr val="bg1">
                <a:lumMod val="50000"/>
              </a:schemeClr>
            </a:solidFill>
          </a:ln>
        </p:spPr>
      </p:pic>
    </p:spTree>
    <p:extLst>
      <p:ext uri="{BB962C8B-B14F-4D97-AF65-F5344CB8AC3E}">
        <p14:creationId xmlns:p14="http://schemas.microsoft.com/office/powerpoint/2010/main" val="30573765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6C1EBA0-116F-0149-892B-89DC7FE87F90}"/>
              </a:ext>
            </a:extLst>
          </p:cNvPr>
          <p:cNvSpPr>
            <a:spLocks noGrp="1"/>
          </p:cNvSpPr>
          <p:nvPr>
            <p:ph type="body" sz="quarter" idx="13"/>
          </p:nvPr>
        </p:nvSpPr>
        <p:spPr/>
        <p:txBody>
          <a:bodyPr/>
          <a:lstStyle/>
          <a:p>
            <a:pPr marL="0" indent="0" fontAlgn="ctr">
              <a:spcBef>
                <a:spcPct val="20000"/>
              </a:spcBef>
              <a:buNone/>
            </a:pPr>
            <a:r>
              <a:rPr lang="ja-JP" altLang="en-US">
                <a:solidFill>
                  <a:srgbClr val="333333"/>
                </a:solidFill>
                <a:latin typeface="Meiryo Regular"/>
              </a:rPr>
              <a:t>ページタイトルや本文の取り出し方を設定し、まとめて取り込みを行うことができます。</a:t>
            </a:r>
            <a:r>
              <a:rPr lang="en-US" altLang="ja-JP">
                <a:solidFill>
                  <a:srgbClr val="333333"/>
                </a:solidFill>
                <a:latin typeface="Meiryo Regular"/>
              </a:rPr>
              <a:t>CSV </a:t>
            </a:r>
            <a:r>
              <a:rPr lang="ja-JP" altLang="en-US">
                <a:solidFill>
                  <a:srgbClr val="333333"/>
                </a:solidFill>
                <a:latin typeface="Meiryo Regular"/>
              </a:rPr>
              <a:t>データからのインポートも可能なため、既存のデータベースを取り込んで検索対象とすることが可能です。</a:t>
            </a:r>
            <a:endParaRPr lang="en-US" altLang="ja-JP">
              <a:solidFill>
                <a:srgbClr val="333333"/>
              </a:solidFill>
              <a:latin typeface="Meiryo Regular"/>
            </a:endParaRPr>
          </a:p>
        </p:txBody>
      </p:sp>
      <p:sp>
        <p:nvSpPr>
          <p:cNvPr id="4" name="フッター プレースホルダー 3">
            <a:extLst>
              <a:ext uri="{FF2B5EF4-FFF2-40B4-BE49-F238E27FC236}">
                <a16:creationId xmlns:a16="http://schemas.microsoft.com/office/drawing/2014/main" id="{E86CF61C-44E1-714C-B73F-E0AD7B937E30}"/>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079DBBBF-3269-0748-85AA-2C05A34BB249}"/>
              </a:ext>
            </a:extLst>
          </p:cNvPr>
          <p:cNvSpPr>
            <a:spLocks noGrp="1"/>
          </p:cNvSpPr>
          <p:nvPr>
            <p:ph type="sldNum" sz="quarter" idx="12"/>
          </p:nvPr>
        </p:nvSpPr>
        <p:spPr/>
        <p:txBody>
          <a:bodyPr/>
          <a:lstStyle/>
          <a:p>
            <a:fld id="{34A33FB1-FE07-45E7-845D-641C44171B92}" type="slidenum">
              <a:rPr lang="ja-JP" altLang="en-US" smtClean="0"/>
              <a:pPr/>
              <a:t>31</a:t>
            </a:fld>
            <a:endParaRPr lang="ja-JP" altLang="en-US"/>
          </a:p>
        </p:txBody>
      </p:sp>
      <p:sp>
        <p:nvSpPr>
          <p:cNvPr id="6" name="平行四辺形 5">
            <a:extLst>
              <a:ext uri="{FF2B5EF4-FFF2-40B4-BE49-F238E27FC236}">
                <a16:creationId xmlns:a16="http://schemas.microsoft.com/office/drawing/2014/main" id="{96DD072B-083D-6146-BDEA-5787697FFBF3}"/>
              </a:ext>
            </a:extLst>
          </p:cNvPr>
          <p:cNvSpPr/>
          <p:nvPr/>
        </p:nvSpPr>
        <p:spPr>
          <a:xfrm rot="10800000">
            <a:off x="2521779" y="287416"/>
            <a:ext cx="1942221"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a:extLst>
              <a:ext uri="{FF2B5EF4-FFF2-40B4-BE49-F238E27FC236}">
                <a16:creationId xmlns:a16="http://schemas.microsoft.com/office/drawing/2014/main" id="{88AA32AE-053E-6D4F-B959-1E474A547961}"/>
              </a:ext>
            </a:extLst>
          </p:cNvPr>
          <p:cNvSpPr>
            <a:spLocks noGrp="1"/>
          </p:cNvSpPr>
          <p:nvPr>
            <p:ph type="ctrTitle"/>
          </p:nvPr>
        </p:nvSpPr>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200" b="1" i="0" kern="1200">
                <a:solidFill>
                  <a:schemeClr val="bg1"/>
                </a:solidFill>
                <a:effectLst/>
                <a:latin typeface="Meiryo" panose="020B0604030504040204" pitchFamily="34" charset="-128"/>
                <a:ea typeface="Meiryo" panose="020B0604030504040204" pitchFamily="34" charset="-128"/>
                <a:cs typeface="+mj-cs"/>
              </a:rPr>
              <a:t>HTML </a:t>
            </a:r>
            <a:r>
              <a:rPr kumimoji="1" lang="ja-JP" altLang="en-US" sz="2200" b="1" i="0" kern="1200">
                <a:solidFill>
                  <a:schemeClr val="bg1"/>
                </a:solidFill>
                <a:effectLst/>
                <a:latin typeface="Meiryo" panose="020B0604030504040204" pitchFamily="34" charset="-128"/>
                <a:ea typeface="Meiryo" panose="020B0604030504040204" pitchFamily="34" charset="-128"/>
                <a:cs typeface="+mj-cs"/>
              </a:rPr>
              <a:t>インポート</a:t>
            </a:r>
          </a:p>
        </p:txBody>
      </p:sp>
      <p:sp>
        <p:nvSpPr>
          <p:cNvPr id="7" name="Line 40">
            <a:extLst>
              <a:ext uri="{FF2B5EF4-FFF2-40B4-BE49-F238E27FC236}">
                <a16:creationId xmlns:a16="http://schemas.microsoft.com/office/drawing/2014/main" id="{10941924-88A9-3949-95AA-0F6EF1C69DB1}"/>
              </a:ext>
            </a:extLst>
          </p:cNvPr>
          <p:cNvSpPr>
            <a:spLocks noChangeShapeType="1"/>
          </p:cNvSpPr>
          <p:nvPr/>
        </p:nvSpPr>
        <p:spPr bwMode="auto">
          <a:xfrm flipH="1">
            <a:off x="1330960" y="3669682"/>
            <a:ext cx="3337878" cy="0"/>
          </a:xfrm>
          <a:prstGeom prst="line">
            <a:avLst/>
          </a:prstGeom>
          <a:noFill/>
          <a:ln w="57150">
            <a:solidFill>
              <a:srgbClr val="0070C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ja-JP" altLang="en-US">
              <a:latin typeface="Meiryo Regular"/>
            </a:endParaRPr>
          </a:p>
        </p:txBody>
      </p:sp>
      <p:sp>
        <p:nvSpPr>
          <p:cNvPr id="8" name="縦書きテキスト プレースホルダ 5">
            <a:extLst>
              <a:ext uri="{FF2B5EF4-FFF2-40B4-BE49-F238E27FC236}">
                <a16:creationId xmlns:a16="http://schemas.microsoft.com/office/drawing/2014/main" id="{AA263949-589F-9944-8910-999C0BFBBD08}"/>
              </a:ext>
            </a:extLst>
          </p:cNvPr>
          <p:cNvSpPr txBox="1">
            <a:spLocks/>
          </p:cNvSpPr>
          <p:nvPr/>
        </p:nvSpPr>
        <p:spPr bwMode="auto">
          <a:xfrm>
            <a:off x="1150148" y="5724934"/>
            <a:ext cx="3922712" cy="522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algn="ct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設置しておいたファイルから、一括して取り込みが行われます。</a:t>
            </a:r>
            <a:endParaRPr lang="en-US" altLang="ja-JP" sz="1050">
              <a:solidFill>
                <a:srgbClr val="333333"/>
              </a:solidFill>
              <a:latin typeface="Meiryo" panose="020B0604030504040204" pitchFamily="34" charset="-128"/>
              <a:ea typeface="Meiryo" panose="020B0604030504040204" pitchFamily="34" charset="-128"/>
            </a:endParaRPr>
          </a:p>
          <a:p>
            <a:pPr algn="ct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画像などの必要なファイルもまとめて取り込みされます。</a:t>
            </a:r>
            <a:endParaRPr lang="en-US" altLang="ja-JP" sz="1050">
              <a:solidFill>
                <a:srgbClr val="333333"/>
              </a:solidFill>
              <a:latin typeface="Meiryo" panose="020B0604030504040204" pitchFamily="34" charset="-128"/>
              <a:ea typeface="Meiryo" panose="020B0604030504040204" pitchFamily="34" charset="-128"/>
            </a:endParaRPr>
          </a:p>
        </p:txBody>
      </p:sp>
      <p:pic>
        <p:nvPicPr>
          <p:cNvPr id="9" name="Picture 44" descr="ピクチャ 10">
            <a:extLst>
              <a:ext uri="{FF2B5EF4-FFF2-40B4-BE49-F238E27FC236}">
                <a16:creationId xmlns:a16="http://schemas.microsoft.com/office/drawing/2014/main" id="{71EE8C1A-022A-8A43-BE89-EA4B92F138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5405" y="2409825"/>
            <a:ext cx="3265488" cy="385763"/>
          </a:xfrm>
          <a:prstGeom prst="rect">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pic>
      <p:sp>
        <p:nvSpPr>
          <p:cNvPr id="10" name="縦書きテキスト プレースホルダ 5">
            <a:extLst>
              <a:ext uri="{FF2B5EF4-FFF2-40B4-BE49-F238E27FC236}">
                <a16:creationId xmlns:a16="http://schemas.microsoft.com/office/drawing/2014/main" id="{31D4FCBC-025A-154E-AA7E-16104C68BC8E}"/>
              </a:ext>
            </a:extLst>
          </p:cNvPr>
          <p:cNvSpPr txBox="1">
            <a:spLocks/>
          </p:cNvSpPr>
          <p:nvPr/>
        </p:nvSpPr>
        <p:spPr bwMode="auto">
          <a:xfrm>
            <a:off x="1104900" y="2873375"/>
            <a:ext cx="3500438" cy="522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algn="ct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あらかじめ、</a:t>
            </a:r>
            <a:r>
              <a:rPr lang="en-US" altLang="ja-JP" sz="1050">
                <a:solidFill>
                  <a:srgbClr val="333333"/>
                </a:solidFill>
                <a:latin typeface="Meiryo" panose="020B0604030504040204" pitchFamily="34" charset="-128"/>
                <a:ea typeface="Meiryo" panose="020B0604030504040204" pitchFamily="34" charset="-128"/>
              </a:rPr>
              <a:t>FTP </a:t>
            </a:r>
            <a:r>
              <a:rPr lang="ja-JP" altLang="en-US" sz="1050">
                <a:solidFill>
                  <a:srgbClr val="333333"/>
                </a:solidFill>
                <a:latin typeface="Meiryo" panose="020B0604030504040204" pitchFamily="34" charset="-128"/>
                <a:ea typeface="Meiryo" panose="020B0604030504040204" pitchFamily="34" charset="-128"/>
              </a:rPr>
              <a:t>クライアント等を使用し、</a:t>
            </a:r>
            <a:endParaRPr lang="en-US" altLang="ja-JP" sz="1050">
              <a:solidFill>
                <a:srgbClr val="333333"/>
              </a:solidFill>
              <a:latin typeface="Meiryo" panose="020B0604030504040204" pitchFamily="34" charset="-128"/>
              <a:ea typeface="Meiryo" panose="020B0604030504040204" pitchFamily="34" charset="-128"/>
            </a:endParaRPr>
          </a:p>
          <a:p>
            <a:pPr algn="ct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サーバーの特定のフォルダにまとめてファイルを</a:t>
            </a:r>
            <a:endParaRPr lang="en-US" altLang="ja-JP" sz="1050">
              <a:solidFill>
                <a:srgbClr val="333333"/>
              </a:solidFill>
              <a:latin typeface="Meiryo" panose="020B0604030504040204" pitchFamily="34" charset="-128"/>
              <a:ea typeface="Meiryo" panose="020B0604030504040204" pitchFamily="34" charset="-128"/>
            </a:endParaRPr>
          </a:p>
          <a:p>
            <a:pPr algn="ct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アップロードしておきます。</a:t>
            </a:r>
            <a:endParaRPr lang="en-US" altLang="ja-JP" sz="1050">
              <a:solidFill>
                <a:srgbClr val="333333"/>
              </a:solidFill>
              <a:latin typeface="Meiryo" panose="020B0604030504040204" pitchFamily="34" charset="-128"/>
              <a:ea typeface="Meiryo" panose="020B0604030504040204" pitchFamily="34" charset="-128"/>
            </a:endParaRPr>
          </a:p>
        </p:txBody>
      </p:sp>
      <p:sp>
        <p:nvSpPr>
          <p:cNvPr id="11" name="縦書きテキスト プレースホルダ 5">
            <a:extLst>
              <a:ext uri="{FF2B5EF4-FFF2-40B4-BE49-F238E27FC236}">
                <a16:creationId xmlns:a16="http://schemas.microsoft.com/office/drawing/2014/main" id="{51139474-EB22-7941-BD43-321F71F8E8F2}"/>
              </a:ext>
            </a:extLst>
          </p:cNvPr>
          <p:cNvSpPr txBox="1">
            <a:spLocks/>
          </p:cNvSpPr>
          <p:nvPr/>
        </p:nvSpPr>
        <p:spPr bwMode="auto">
          <a:xfrm>
            <a:off x="5438775" y="5533579"/>
            <a:ext cx="3743325" cy="774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algn="ct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管理画面のインポートメニューにアクセスし、</a:t>
            </a:r>
            <a:endParaRPr lang="en-US" altLang="ja-JP" sz="1050">
              <a:solidFill>
                <a:srgbClr val="333333"/>
              </a:solidFill>
              <a:latin typeface="Meiryo" panose="020B0604030504040204" pitchFamily="34" charset="-128"/>
              <a:ea typeface="Meiryo" panose="020B0604030504040204" pitchFamily="34" charset="-128"/>
            </a:endParaRPr>
          </a:p>
          <a:p>
            <a:pPr algn="ct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既存ページからタイトルや本文を取り出すルールを設定し、</a:t>
            </a:r>
            <a:endParaRPr lang="en-US" altLang="ja-JP" sz="1050">
              <a:solidFill>
                <a:srgbClr val="333333"/>
              </a:solidFill>
              <a:latin typeface="Meiryo" panose="020B0604030504040204" pitchFamily="34" charset="-128"/>
              <a:ea typeface="Meiryo" panose="020B0604030504040204" pitchFamily="34" charset="-128"/>
            </a:endParaRPr>
          </a:p>
          <a:p>
            <a:pPr algn="ct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「ブログ記事のインポート」ボタンを押します。</a:t>
            </a:r>
            <a:endParaRPr lang="en-US" altLang="ja-JP" sz="1050">
              <a:solidFill>
                <a:srgbClr val="333333"/>
              </a:solidFill>
              <a:latin typeface="Meiryo" panose="020B0604030504040204" pitchFamily="34" charset="-128"/>
              <a:ea typeface="Meiryo" panose="020B0604030504040204" pitchFamily="34" charset="-128"/>
            </a:endParaRPr>
          </a:p>
        </p:txBody>
      </p:sp>
      <p:sp>
        <p:nvSpPr>
          <p:cNvPr id="14" name="右矢印 13">
            <a:extLst>
              <a:ext uri="{FF2B5EF4-FFF2-40B4-BE49-F238E27FC236}">
                <a16:creationId xmlns:a16="http://schemas.microsoft.com/office/drawing/2014/main" id="{AAE0CB42-AEE7-5E4E-8E4A-F8B8CC15C373}"/>
              </a:ext>
            </a:extLst>
          </p:cNvPr>
          <p:cNvSpPr/>
          <p:nvPr/>
        </p:nvSpPr>
        <p:spPr bwMode="auto">
          <a:xfrm rot="1314030">
            <a:off x="5108575" y="2663825"/>
            <a:ext cx="460375" cy="357188"/>
          </a:xfrm>
          <a:prstGeom prst="rightArrow">
            <a:avLst/>
          </a:prstGeom>
          <a:solidFill>
            <a:srgbClr val="0070C0"/>
          </a:solidFill>
          <a:ln w="9525" cap="flat" cmpd="sng" algn="ctr">
            <a:noFill/>
            <a:prstDash val="solid"/>
            <a:round/>
            <a:headEnd type="none" w="med" len="med"/>
            <a:tailEnd type="none" w="med" len="med"/>
          </a:ln>
          <a:effectLst/>
        </p:spPr>
        <p:txBody>
          <a:bodyPr/>
          <a:lstStyle/>
          <a:p>
            <a:pPr defTabSz="914400" eaLnBrk="1" hangingPunct="1">
              <a:defRPr/>
            </a:pPr>
            <a:endParaRPr kumimoji="1" lang="ja-JP" altLang="en-US" sz="2400">
              <a:latin typeface="Meiryo Regular"/>
              <a:ea typeface="ＭＳ Ｐゴシック" pitchFamily="-111" charset="-128"/>
            </a:endParaRPr>
          </a:p>
        </p:txBody>
      </p:sp>
      <p:sp>
        <p:nvSpPr>
          <p:cNvPr id="15" name="右矢印 14">
            <a:extLst>
              <a:ext uri="{FF2B5EF4-FFF2-40B4-BE49-F238E27FC236}">
                <a16:creationId xmlns:a16="http://schemas.microsoft.com/office/drawing/2014/main" id="{DD7BDEE9-DEE4-464D-846F-F6DDBF914517}"/>
              </a:ext>
            </a:extLst>
          </p:cNvPr>
          <p:cNvSpPr/>
          <p:nvPr/>
        </p:nvSpPr>
        <p:spPr bwMode="auto">
          <a:xfrm rot="20285970" flipH="1">
            <a:off x="5122863" y="4195763"/>
            <a:ext cx="460375" cy="357187"/>
          </a:xfrm>
          <a:prstGeom prst="rightArrow">
            <a:avLst/>
          </a:prstGeom>
          <a:solidFill>
            <a:srgbClr val="0070C0"/>
          </a:solidFill>
          <a:ln w="9525" cap="flat" cmpd="sng" algn="ctr">
            <a:noFill/>
            <a:prstDash val="solid"/>
            <a:round/>
            <a:headEnd type="none" w="med" len="med"/>
            <a:tailEnd type="none" w="med" len="med"/>
          </a:ln>
          <a:effectLst/>
        </p:spPr>
        <p:txBody>
          <a:bodyPr/>
          <a:lstStyle/>
          <a:p>
            <a:pPr defTabSz="914400" eaLnBrk="1" hangingPunct="1">
              <a:defRPr/>
            </a:pPr>
            <a:endParaRPr kumimoji="1" lang="ja-JP" altLang="en-US" sz="2400">
              <a:latin typeface="Meiryo Regular"/>
              <a:ea typeface="ＭＳ Ｐゴシック" pitchFamily="-111" charset="-128"/>
            </a:endParaRPr>
          </a:p>
        </p:txBody>
      </p:sp>
      <p:pic>
        <p:nvPicPr>
          <p:cNvPr id="12" name="図 11">
            <a:extLst>
              <a:ext uri="{FF2B5EF4-FFF2-40B4-BE49-F238E27FC236}">
                <a16:creationId xmlns:a16="http://schemas.microsoft.com/office/drawing/2014/main" id="{56D278D4-5D0D-9C46-9F70-91F6DFEEC9CE}"/>
              </a:ext>
            </a:extLst>
          </p:cNvPr>
          <p:cNvPicPr>
            <a:picLocks noChangeAspect="1"/>
          </p:cNvPicPr>
          <p:nvPr/>
        </p:nvPicPr>
        <p:blipFill>
          <a:blip r:embed="rId4"/>
          <a:stretch>
            <a:fillRect/>
          </a:stretch>
        </p:blipFill>
        <p:spPr>
          <a:xfrm>
            <a:off x="5843588" y="2258467"/>
            <a:ext cx="2693458" cy="3046975"/>
          </a:xfrm>
          <a:prstGeom prst="rect">
            <a:avLst/>
          </a:prstGeom>
          <a:ln>
            <a:solidFill>
              <a:schemeClr val="bg1">
                <a:lumMod val="65000"/>
              </a:schemeClr>
            </a:solidFill>
          </a:ln>
        </p:spPr>
      </p:pic>
      <p:pic>
        <p:nvPicPr>
          <p:cNvPr id="13" name="図 12">
            <a:extLst>
              <a:ext uri="{FF2B5EF4-FFF2-40B4-BE49-F238E27FC236}">
                <a16:creationId xmlns:a16="http://schemas.microsoft.com/office/drawing/2014/main" id="{B43DFD4E-BAD8-EB47-BEA6-4433CC75728E}"/>
              </a:ext>
            </a:extLst>
          </p:cNvPr>
          <p:cNvPicPr>
            <a:picLocks noChangeAspect="1"/>
          </p:cNvPicPr>
          <p:nvPr/>
        </p:nvPicPr>
        <p:blipFill>
          <a:blip r:embed="rId5"/>
          <a:stretch>
            <a:fillRect/>
          </a:stretch>
        </p:blipFill>
        <p:spPr>
          <a:xfrm>
            <a:off x="1322582" y="3781954"/>
            <a:ext cx="3282755" cy="1903542"/>
          </a:xfrm>
          <a:prstGeom prst="rect">
            <a:avLst/>
          </a:prstGeom>
          <a:ln>
            <a:solidFill>
              <a:schemeClr val="bg2">
                <a:lumMod val="90000"/>
              </a:schemeClr>
            </a:solidFill>
          </a:ln>
        </p:spPr>
      </p:pic>
      <p:pic>
        <p:nvPicPr>
          <p:cNvPr id="18" name="図 17">
            <a:extLst>
              <a:ext uri="{FF2B5EF4-FFF2-40B4-BE49-F238E27FC236}">
                <a16:creationId xmlns:a16="http://schemas.microsoft.com/office/drawing/2014/main" id="{9D1BF072-8FB2-A74F-BF32-C96963902338}"/>
              </a:ext>
            </a:extLst>
          </p:cNvPr>
          <p:cNvPicPr>
            <a:picLocks noChangeAspect="1"/>
          </p:cNvPicPr>
          <p:nvPr/>
        </p:nvPicPr>
        <p:blipFill rotWithShape="1">
          <a:blip r:embed="rId6"/>
          <a:srcRect l="16696" t="38579" r="40988" b="43759"/>
          <a:stretch/>
        </p:blipFill>
        <p:spPr>
          <a:xfrm>
            <a:off x="1807537" y="4270273"/>
            <a:ext cx="1160398" cy="261759"/>
          </a:xfrm>
          <a:prstGeom prst="rect">
            <a:avLst/>
          </a:prstGeom>
        </p:spPr>
      </p:pic>
      <p:pic>
        <p:nvPicPr>
          <p:cNvPr id="20" name="図 19">
            <a:extLst>
              <a:ext uri="{FF2B5EF4-FFF2-40B4-BE49-F238E27FC236}">
                <a16:creationId xmlns:a16="http://schemas.microsoft.com/office/drawing/2014/main" id="{9931EF41-83D3-4C46-A63E-AA6652D513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89925" y="2258468"/>
            <a:ext cx="247121" cy="89862"/>
          </a:xfrm>
          <a:prstGeom prst="rect">
            <a:avLst/>
          </a:prstGeom>
        </p:spPr>
      </p:pic>
      <p:pic>
        <p:nvPicPr>
          <p:cNvPr id="21" name="図 20">
            <a:extLst>
              <a:ext uri="{FF2B5EF4-FFF2-40B4-BE49-F238E27FC236}">
                <a16:creationId xmlns:a16="http://schemas.microsoft.com/office/drawing/2014/main" id="{44A3F787-FD10-BA4E-9254-3512029522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11650" y="3784039"/>
            <a:ext cx="291785" cy="106103"/>
          </a:xfrm>
          <a:prstGeom prst="rect">
            <a:avLst/>
          </a:prstGeom>
        </p:spPr>
      </p:pic>
    </p:spTree>
    <p:extLst>
      <p:ext uri="{BB962C8B-B14F-4D97-AF65-F5344CB8AC3E}">
        <p14:creationId xmlns:p14="http://schemas.microsoft.com/office/powerpoint/2010/main" val="4008006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6C1EBA0-116F-0149-892B-89DC7FE87F90}"/>
              </a:ext>
            </a:extLst>
          </p:cNvPr>
          <p:cNvSpPr>
            <a:spLocks noGrp="1"/>
          </p:cNvSpPr>
          <p:nvPr>
            <p:ph type="body" sz="quarter" idx="13"/>
          </p:nvPr>
        </p:nvSpPr>
        <p:spPr/>
        <p:txBody>
          <a:bodyPr/>
          <a:lstStyle/>
          <a:p>
            <a:pPr marL="0" indent="0" fontAlgn="ctr">
              <a:spcBef>
                <a:spcPct val="20000"/>
              </a:spcBef>
              <a:buNone/>
            </a:pPr>
            <a:r>
              <a:rPr lang="ja-JP" altLang="en-US"/>
              <a:t>指定した</a:t>
            </a:r>
            <a:r>
              <a:rPr lang="en-US" altLang="ja-JP"/>
              <a:t>URL</a:t>
            </a:r>
            <a:r>
              <a:rPr lang="ja-JP" altLang="en-US"/>
              <a:t>からコンテンツを取得してインポートを行うことで、</a:t>
            </a:r>
            <a:r>
              <a:rPr lang="en-US" altLang="ja-JP"/>
              <a:t>WordPress </a:t>
            </a:r>
            <a:r>
              <a:rPr lang="ja-JP" altLang="en-US"/>
              <a:t>などの静的ファイルを持たない動的 </a:t>
            </a:r>
            <a:r>
              <a:rPr lang="en-US" altLang="ja-JP"/>
              <a:t>CMS </a:t>
            </a:r>
            <a:r>
              <a:rPr lang="ja-JP" altLang="en-US"/>
              <a:t>からの移行が容易になり、ビジネス利用ならではのデータ移行を強力にサポートします</a:t>
            </a:r>
            <a:r>
              <a:rPr lang="ja-JP" altLang="en-US">
                <a:solidFill>
                  <a:srgbClr val="333333"/>
                </a:solidFill>
                <a:latin typeface="Meiryo Regular"/>
              </a:rPr>
              <a:t>。</a:t>
            </a:r>
            <a:endParaRPr lang="en-US" altLang="ja-JP">
              <a:solidFill>
                <a:srgbClr val="333333"/>
              </a:solidFill>
              <a:latin typeface="Meiryo Regular"/>
            </a:endParaRPr>
          </a:p>
        </p:txBody>
      </p:sp>
      <p:sp>
        <p:nvSpPr>
          <p:cNvPr id="4" name="フッター プレースホルダー 3">
            <a:extLst>
              <a:ext uri="{FF2B5EF4-FFF2-40B4-BE49-F238E27FC236}">
                <a16:creationId xmlns:a16="http://schemas.microsoft.com/office/drawing/2014/main" id="{E86CF61C-44E1-714C-B73F-E0AD7B937E30}"/>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079DBBBF-3269-0748-85AA-2C05A34BB249}"/>
              </a:ext>
            </a:extLst>
          </p:cNvPr>
          <p:cNvSpPr>
            <a:spLocks noGrp="1"/>
          </p:cNvSpPr>
          <p:nvPr>
            <p:ph type="sldNum" sz="quarter" idx="12"/>
          </p:nvPr>
        </p:nvSpPr>
        <p:spPr/>
        <p:txBody>
          <a:bodyPr/>
          <a:lstStyle/>
          <a:p>
            <a:fld id="{34A33FB1-FE07-45E7-845D-641C44171B92}" type="slidenum">
              <a:rPr lang="ja-JP" altLang="en-US" smtClean="0"/>
              <a:pPr/>
              <a:t>32</a:t>
            </a:fld>
            <a:endParaRPr lang="ja-JP" altLang="en-US"/>
          </a:p>
        </p:txBody>
      </p:sp>
      <p:sp>
        <p:nvSpPr>
          <p:cNvPr id="6" name="平行四辺形 5">
            <a:extLst>
              <a:ext uri="{FF2B5EF4-FFF2-40B4-BE49-F238E27FC236}">
                <a16:creationId xmlns:a16="http://schemas.microsoft.com/office/drawing/2014/main" id="{96DD072B-083D-6146-BDEA-5787697FFBF3}"/>
              </a:ext>
            </a:extLst>
          </p:cNvPr>
          <p:cNvSpPr/>
          <p:nvPr/>
        </p:nvSpPr>
        <p:spPr>
          <a:xfrm rot="10800000">
            <a:off x="2521779" y="287416"/>
            <a:ext cx="1942221"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a:extLst>
              <a:ext uri="{FF2B5EF4-FFF2-40B4-BE49-F238E27FC236}">
                <a16:creationId xmlns:a16="http://schemas.microsoft.com/office/drawing/2014/main" id="{88AA32AE-053E-6D4F-B959-1E474A547961}"/>
              </a:ext>
            </a:extLst>
          </p:cNvPr>
          <p:cNvSpPr>
            <a:spLocks noGrp="1"/>
          </p:cNvSpPr>
          <p:nvPr>
            <p:ph type="ctrTitle"/>
          </p:nvPr>
        </p:nvSpPr>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200" b="1" i="0" kern="1200">
                <a:solidFill>
                  <a:schemeClr val="bg1"/>
                </a:solidFill>
                <a:effectLst/>
                <a:latin typeface="Meiryo" panose="020B0604030504040204" pitchFamily="34" charset="-128"/>
                <a:ea typeface="Meiryo" panose="020B0604030504040204" pitchFamily="34" charset="-128"/>
                <a:cs typeface="+mj-cs"/>
              </a:rPr>
              <a:t>URL </a:t>
            </a:r>
            <a:r>
              <a:rPr kumimoji="1" lang="ja-JP" altLang="en-US" sz="2200" b="1" i="0" kern="1200">
                <a:solidFill>
                  <a:schemeClr val="bg1"/>
                </a:solidFill>
                <a:effectLst/>
                <a:latin typeface="Meiryo" panose="020B0604030504040204" pitchFamily="34" charset="-128"/>
                <a:ea typeface="Meiryo" panose="020B0604030504040204" pitchFamily="34" charset="-128"/>
                <a:cs typeface="+mj-cs"/>
              </a:rPr>
              <a:t>インポート</a:t>
            </a:r>
          </a:p>
        </p:txBody>
      </p:sp>
      <p:sp>
        <p:nvSpPr>
          <p:cNvPr id="8" name="縦書きテキスト プレースホルダ 5">
            <a:extLst>
              <a:ext uri="{FF2B5EF4-FFF2-40B4-BE49-F238E27FC236}">
                <a16:creationId xmlns:a16="http://schemas.microsoft.com/office/drawing/2014/main" id="{AA263949-589F-9944-8910-999C0BFBBD08}"/>
              </a:ext>
            </a:extLst>
          </p:cNvPr>
          <p:cNvSpPr txBox="1">
            <a:spLocks/>
          </p:cNvSpPr>
          <p:nvPr/>
        </p:nvSpPr>
        <p:spPr bwMode="auto">
          <a:xfrm>
            <a:off x="476367" y="5235670"/>
            <a:ext cx="4246445" cy="522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algn="ctr" fontAlgn="ctr">
              <a:spcBef>
                <a:spcPct val="20000"/>
              </a:spcBef>
            </a:pPr>
            <a:r>
              <a:rPr lang="ja-JP" altLang="en-US" sz="1050">
                <a:latin typeface="Meiryo" panose="020B0604030504040204" pitchFamily="34" charset="-128"/>
                <a:ea typeface="Meiryo" panose="020B0604030504040204" pitchFamily="34" charset="-128"/>
              </a:rPr>
              <a:t>直接コンテンツから取得することで動的</a:t>
            </a:r>
            <a:r>
              <a:rPr lang="en-US" altLang="ja-JP" sz="1050">
                <a:latin typeface="Meiryo" panose="020B0604030504040204" pitchFamily="34" charset="-128"/>
                <a:ea typeface="Meiryo" panose="020B0604030504040204" pitchFamily="34" charset="-128"/>
              </a:rPr>
              <a:t>CMS</a:t>
            </a:r>
            <a:r>
              <a:rPr lang="ja-JP" altLang="en-US" sz="1050">
                <a:latin typeface="Meiryo" panose="020B0604030504040204" pitchFamily="34" charset="-128"/>
                <a:ea typeface="Meiryo" panose="020B0604030504040204" pitchFamily="34" charset="-128"/>
              </a:rPr>
              <a:t>からの移行も容易に</a:t>
            </a:r>
            <a:endParaRPr lang="en-US" altLang="ja-JP" sz="1050">
              <a:solidFill>
                <a:srgbClr val="333333"/>
              </a:solidFill>
              <a:latin typeface="Meiryo" panose="020B0604030504040204" pitchFamily="34" charset="-128"/>
              <a:ea typeface="Meiryo" panose="020B0604030504040204" pitchFamily="34" charset="-128"/>
            </a:endParaRPr>
          </a:p>
        </p:txBody>
      </p:sp>
      <p:pic>
        <p:nvPicPr>
          <p:cNvPr id="1030" name="Picture 6">
            <a:extLst>
              <a:ext uri="{FF2B5EF4-FFF2-40B4-BE49-F238E27FC236}">
                <a16:creationId xmlns:a16="http://schemas.microsoft.com/office/drawing/2014/main" id="{F2F6D1D8-8C6F-3166-E02D-EED7EB207D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989" y="2457161"/>
            <a:ext cx="4551200" cy="258047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9F374FC5-8072-C42F-DE4E-D027011728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4134" y="2639816"/>
            <a:ext cx="4551200" cy="1866430"/>
          </a:xfrm>
          <a:prstGeom prst="rect">
            <a:avLst/>
          </a:prstGeom>
          <a:noFill/>
          <a:extLst>
            <a:ext uri="{909E8E84-426E-40DD-AFC4-6F175D3DCCD1}">
              <a14:hiddenFill xmlns:a14="http://schemas.microsoft.com/office/drawing/2010/main">
                <a:solidFill>
                  <a:srgbClr val="FFFFFF"/>
                </a:solidFill>
              </a14:hiddenFill>
            </a:ext>
          </a:extLst>
        </p:spPr>
      </p:pic>
      <p:sp>
        <p:nvSpPr>
          <p:cNvPr id="28" name="テキスト ボックス 27">
            <a:extLst>
              <a:ext uri="{FF2B5EF4-FFF2-40B4-BE49-F238E27FC236}">
                <a16:creationId xmlns:a16="http://schemas.microsoft.com/office/drawing/2014/main" id="{A5857141-687E-386F-FCC8-ADAB877D7163}"/>
              </a:ext>
            </a:extLst>
          </p:cNvPr>
          <p:cNvSpPr txBox="1"/>
          <p:nvPr/>
        </p:nvSpPr>
        <p:spPr>
          <a:xfrm>
            <a:off x="4939627" y="5235670"/>
            <a:ext cx="4980214" cy="253916"/>
          </a:xfrm>
          <a:prstGeom prst="rect">
            <a:avLst/>
          </a:prstGeom>
          <a:noFill/>
        </p:spPr>
        <p:txBody>
          <a:bodyPr wrap="square">
            <a:spAutoFit/>
          </a:bodyPr>
          <a:lstStyle/>
          <a:p>
            <a:pPr algn="ctr"/>
            <a:r>
              <a:rPr lang="en-US" altLang="ja-JP" sz="1050" b="0" i="0">
                <a:solidFill>
                  <a:srgbClr val="343434"/>
                </a:solidFill>
                <a:effectLst/>
                <a:latin typeface="Meiryo" panose="020B0604030504040204" pitchFamily="34" charset="-128"/>
                <a:ea typeface="Meiryo" panose="020B0604030504040204" pitchFamily="34" charset="-128"/>
              </a:rPr>
              <a:t>XPath </a:t>
            </a:r>
            <a:r>
              <a:rPr lang="ja-JP" altLang="en-US" sz="1050" b="0" i="0">
                <a:solidFill>
                  <a:srgbClr val="343434"/>
                </a:solidFill>
                <a:effectLst/>
                <a:latin typeface="Meiryo" panose="020B0604030504040204" pitchFamily="34" charset="-128"/>
                <a:ea typeface="Meiryo" panose="020B0604030504040204" pitchFamily="34" charset="-128"/>
              </a:rPr>
              <a:t>や </a:t>
            </a:r>
            <a:r>
              <a:rPr lang="en-US" altLang="ja-JP" sz="1050" b="0" i="0">
                <a:solidFill>
                  <a:srgbClr val="343434"/>
                </a:solidFill>
                <a:effectLst/>
                <a:latin typeface="Meiryo" panose="020B0604030504040204" pitchFamily="34" charset="-128"/>
                <a:ea typeface="Meiryo" panose="020B0604030504040204" pitchFamily="34" charset="-128"/>
              </a:rPr>
              <a:t>CSS </a:t>
            </a:r>
            <a:r>
              <a:rPr lang="ja-JP" altLang="en-US" sz="1050" b="0" i="0">
                <a:solidFill>
                  <a:srgbClr val="343434"/>
                </a:solidFill>
                <a:effectLst/>
                <a:latin typeface="Meiryo" panose="020B0604030504040204" pitchFamily="34" charset="-128"/>
                <a:ea typeface="Meiryo" panose="020B0604030504040204" pitchFamily="34" charset="-128"/>
              </a:rPr>
              <a:t>パスを指定できるため、設定も容易です</a:t>
            </a:r>
            <a:endParaRPr lang="ja-JP" altLang="en-US" sz="1050">
              <a:latin typeface="Meiryo" panose="020B0604030504040204" pitchFamily="34" charset="-128"/>
              <a:ea typeface="Meiryo" panose="020B0604030504040204" pitchFamily="34" charset="-128"/>
            </a:endParaRPr>
          </a:p>
        </p:txBody>
      </p:sp>
      <p:sp>
        <p:nvSpPr>
          <p:cNvPr id="29" name="Line 40">
            <a:extLst>
              <a:ext uri="{FF2B5EF4-FFF2-40B4-BE49-F238E27FC236}">
                <a16:creationId xmlns:a16="http://schemas.microsoft.com/office/drawing/2014/main" id="{5A51F143-BD5F-57F2-EC35-F678AEF85847}"/>
              </a:ext>
            </a:extLst>
          </p:cNvPr>
          <p:cNvSpPr>
            <a:spLocks noChangeShapeType="1"/>
          </p:cNvSpPr>
          <p:nvPr/>
        </p:nvSpPr>
        <p:spPr bwMode="auto">
          <a:xfrm rot="5400000" flipH="1">
            <a:off x="4196760" y="4029673"/>
            <a:ext cx="1800000" cy="0"/>
          </a:xfrm>
          <a:prstGeom prst="line">
            <a:avLst/>
          </a:prstGeom>
          <a:noFill/>
          <a:ln w="25400">
            <a:solidFill>
              <a:srgbClr val="0070C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ja-JP" altLang="en-US">
              <a:latin typeface="Meiryo Regular"/>
            </a:endParaRPr>
          </a:p>
        </p:txBody>
      </p:sp>
      <p:sp>
        <p:nvSpPr>
          <p:cNvPr id="7" name="テキスト ボックス 6">
            <a:extLst>
              <a:ext uri="{FF2B5EF4-FFF2-40B4-BE49-F238E27FC236}">
                <a16:creationId xmlns:a16="http://schemas.microsoft.com/office/drawing/2014/main" id="{CC4CB573-2A74-B54F-49EB-CA19961B8C4B}"/>
              </a:ext>
            </a:extLst>
          </p:cNvPr>
          <p:cNvSpPr txBox="1"/>
          <p:nvPr/>
        </p:nvSpPr>
        <p:spPr>
          <a:xfrm>
            <a:off x="6578878" y="6097112"/>
            <a:ext cx="3236784" cy="307777"/>
          </a:xfrm>
          <a:prstGeom prst="rect">
            <a:avLst/>
          </a:prstGeom>
          <a:noFill/>
        </p:spPr>
        <p:txBody>
          <a:bodyPr wrap="none" rtlCol="0">
            <a:spAutoFit/>
          </a:bodyPr>
          <a:lstStyle/>
          <a:p>
            <a:r>
              <a:rPr kumimoji="1" lang="en-US" altLang="ja-JP" sz="1400">
                <a:solidFill>
                  <a:srgbClr val="FF0000"/>
                </a:solidFill>
                <a:latin typeface="Meiryo" panose="020B0604030504040204" pitchFamily="34" charset="-128"/>
                <a:ea typeface="Meiryo" panose="020B0604030504040204" pitchFamily="34" charset="-128"/>
              </a:rPr>
              <a:t>※</a:t>
            </a:r>
            <a:r>
              <a:rPr kumimoji="1" lang="ja-JP" altLang="en-US" sz="1400">
                <a:solidFill>
                  <a:srgbClr val="FF0000"/>
                </a:solidFill>
                <a:latin typeface="Meiryo" panose="020B0604030504040204" pitchFamily="34" charset="-128"/>
                <a:ea typeface="Meiryo" panose="020B0604030504040204" pitchFamily="34" charset="-128"/>
              </a:rPr>
              <a:t>エンタープライズ版以上が必要です</a:t>
            </a:r>
          </a:p>
        </p:txBody>
      </p:sp>
    </p:spTree>
    <p:extLst>
      <p:ext uri="{BB962C8B-B14F-4D97-AF65-F5344CB8AC3E}">
        <p14:creationId xmlns:p14="http://schemas.microsoft.com/office/powerpoint/2010/main" val="39338573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0297E2A-4605-D72D-6CB5-ED32A33C2C3D}"/>
              </a:ext>
            </a:extLst>
          </p:cNvPr>
          <p:cNvPicPr>
            <a:picLocks noChangeAspect="1"/>
          </p:cNvPicPr>
          <p:nvPr/>
        </p:nvPicPr>
        <p:blipFill rotWithShape="1">
          <a:blip r:embed="rId3"/>
          <a:srcRect b="8154"/>
          <a:stretch/>
        </p:blipFill>
        <p:spPr>
          <a:xfrm>
            <a:off x="720000" y="2070115"/>
            <a:ext cx="4238091" cy="2546329"/>
          </a:xfrm>
          <a:prstGeom prst="rect">
            <a:avLst/>
          </a:prstGeom>
          <a:ln>
            <a:noFill/>
          </a:ln>
        </p:spPr>
      </p:pic>
      <p:grpSp>
        <p:nvGrpSpPr>
          <p:cNvPr id="12" name="図形グループ 11"/>
          <p:cNvGrpSpPr/>
          <p:nvPr/>
        </p:nvGrpSpPr>
        <p:grpSpPr>
          <a:xfrm>
            <a:off x="-1" y="287415"/>
            <a:ext cx="8134305" cy="509335"/>
            <a:chOff x="-1" y="287415"/>
            <a:chExt cx="6696321" cy="509335"/>
          </a:xfrm>
        </p:grpSpPr>
        <p:sp>
          <p:nvSpPr>
            <p:cNvPr id="13" name="平行四辺形 12"/>
            <p:cNvSpPr/>
            <p:nvPr/>
          </p:nvSpPr>
          <p:spPr>
            <a:xfrm rot="10800000">
              <a:off x="5097445"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5" name="平行四辺形 14"/>
            <p:cNvSpPr/>
            <p:nvPr/>
          </p:nvSpPr>
          <p:spPr>
            <a:xfrm rot="10800000">
              <a:off x="-1" y="287415"/>
              <a:ext cx="548842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7708791"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カスタムフィールド（スニペット・カスタムフィールド）</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33</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720000" y="1007162"/>
            <a:ext cx="8465661" cy="707886"/>
          </a:xfrm>
          <a:prstGeom prst="rect">
            <a:avLst/>
          </a:prstGeom>
        </p:spPr>
        <p:txBody>
          <a:bodyPr wrap="square">
            <a:spAutoFit/>
          </a:bodyPr>
          <a:lstStyle/>
          <a:p>
            <a:pPr>
              <a:spcBef>
                <a:spcPts val="1000"/>
              </a:spcBef>
            </a:pPr>
            <a:r>
              <a:rPr lang="ja-JP" altLang="en-US" sz="2000">
                <a:latin typeface="Meiryo" charset="-128"/>
                <a:ea typeface="Meiryo" charset="-128"/>
                <a:cs typeface="Meiryo" charset="-128"/>
              </a:rPr>
              <a:t>カスタムフィールドは、オブジェクトの投稿インターフェイスを自由に設計することを可能にします。</a:t>
            </a:r>
          </a:p>
        </p:txBody>
      </p:sp>
      <p:sp>
        <p:nvSpPr>
          <p:cNvPr id="17" name="正方形/長方形 16"/>
          <p:cNvSpPr/>
          <p:nvPr/>
        </p:nvSpPr>
        <p:spPr>
          <a:xfrm>
            <a:off x="720000" y="1809928"/>
            <a:ext cx="1897076" cy="246982"/>
          </a:xfrm>
          <a:prstGeom prst="rect">
            <a:avLst/>
          </a:prstGeom>
          <a:solidFill>
            <a:srgbClr val="FFBE00"/>
          </a:solidFill>
        </p:spPr>
        <p:txBody>
          <a:bodyPr wrap="square" tIns="72000" rIns="90000" anchor="ctr">
            <a:spAutoFit/>
          </a:bodyPr>
          <a:lstStyle/>
          <a:p>
            <a:pPr lvl="0" algn="ctr">
              <a:lnSpc>
                <a:spcPct val="90000"/>
              </a:lnSpc>
              <a:spcBef>
                <a:spcPts val="1000"/>
              </a:spcBef>
            </a:pPr>
            <a:r>
              <a:rPr lang="ja-JP" altLang="en-US" sz="900" b="1">
                <a:latin typeface="Meiryo" charset="-128"/>
                <a:ea typeface="Meiryo" charset="-128"/>
                <a:cs typeface="Meiryo" charset="-128"/>
              </a:rPr>
              <a:t>カスタムフィールドの編集画面例</a:t>
            </a:r>
          </a:p>
        </p:txBody>
      </p:sp>
      <p:sp>
        <p:nvSpPr>
          <p:cNvPr id="18" name="正方形/長方形 17"/>
          <p:cNvSpPr/>
          <p:nvPr/>
        </p:nvSpPr>
        <p:spPr>
          <a:xfrm>
            <a:off x="5325490" y="1809928"/>
            <a:ext cx="1837704" cy="246982"/>
          </a:xfrm>
          <a:prstGeom prst="rect">
            <a:avLst/>
          </a:prstGeom>
          <a:solidFill>
            <a:srgbClr val="FFBE00"/>
          </a:solidFill>
        </p:spPr>
        <p:txBody>
          <a:bodyPr wrap="square" tIns="72000" rIns="90000" anchor="ctr">
            <a:spAutoFit/>
          </a:bodyPr>
          <a:lstStyle/>
          <a:p>
            <a:pPr lvl="0" algn="ctr">
              <a:lnSpc>
                <a:spcPct val="90000"/>
              </a:lnSpc>
              <a:spcBef>
                <a:spcPts val="1000"/>
              </a:spcBef>
            </a:pPr>
            <a:r>
              <a:rPr lang="ja-JP" altLang="en-US" sz="900" b="1">
                <a:latin typeface="Meiryo" charset="-128"/>
                <a:ea typeface="Meiryo" charset="-128"/>
                <a:cs typeface="Meiryo" charset="-128"/>
              </a:rPr>
              <a:t>記事の編集画面例</a:t>
            </a:r>
          </a:p>
        </p:txBody>
      </p:sp>
      <p:sp>
        <p:nvSpPr>
          <p:cNvPr id="22" name="縦書きテキスト プレースホルダ 5">
            <a:extLst>
              <a:ext uri="{FF2B5EF4-FFF2-40B4-BE49-F238E27FC236}">
                <a16:creationId xmlns:a16="http://schemas.microsoft.com/office/drawing/2014/main" id="{A1CB3C64-8927-DB47-89A7-E5E0BD2B9F37}"/>
              </a:ext>
            </a:extLst>
          </p:cNvPr>
          <p:cNvSpPr txBox="1">
            <a:spLocks/>
          </p:cNvSpPr>
          <p:nvPr/>
        </p:nvSpPr>
        <p:spPr bwMode="auto">
          <a:xfrm>
            <a:off x="767729" y="4925654"/>
            <a:ext cx="8326575" cy="141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r>
              <a:rPr lang="ja-JP" altLang="en-US" sz="1400">
                <a:solidFill>
                  <a:srgbClr val="343434"/>
                </a:solidFill>
                <a:latin typeface="Meiryo" panose="020B0604030504040204" pitchFamily="34" charset="-128"/>
                <a:ea typeface="Meiryo" panose="020B0604030504040204" pitchFamily="34" charset="-128"/>
              </a:rPr>
              <a:t>中でも、スニペット・カスタムフィールドは </a:t>
            </a:r>
            <a:r>
              <a:rPr lang="en-US" altLang="ja-JP" sz="1400">
                <a:solidFill>
                  <a:srgbClr val="343434"/>
                </a:solidFill>
                <a:latin typeface="Meiryo" panose="020B0604030504040204" pitchFamily="34" charset="-128"/>
                <a:ea typeface="Meiryo" panose="020B0604030504040204" pitchFamily="34" charset="-128"/>
              </a:rPr>
              <a:t>HTML </a:t>
            </a:r>
            <a:r>
              <a:rPr lang="ja-JP" altLang="en-US" sz="1400">
                <a:solidFill>
                  <a:srgbClr val="343434"/>
                </a:solidFill>
                <a:latin typeface="Meiryo" panose="020B0604030504040204" pitchFamily="34" charset="-128"/>
                <a:ea typeface="Meiryo" panose="020B0604030504040204" pitchFamily="34" charset="-128"/>
              </a:rPr>
              <a:t>で作成したコードがそのまま管理画面のフォームに挿入されます。受け取り側のコード（プログラム）は一切書く必要がありません。</a:t>
            </a:r>
            <a:endParaRPr lang="en-US" altLang="ja-JP" sz="1400">
              <a:solidFill>
                <a:srgbClr val="343434"/>
              </a:solidFill>
              <a:latin typeface="Meiryo" panose="020B0604030504040204" pitchFamily="34" charset="-128"/>
              <a:ea typeface="Meiryo" panose="020B0604030504040204" pitchFamily="34" charset="-128"/>
            </a:endParaRPr>
          </a:p>
          <a:p>
            <a:endParaRPr lang="en-US" altLang="ja-JP" sz="1400">
              <a:solidFill>
                <a:srgbClr val="343434"/>
              </a:solidFill>
              <a:latin typeface="Meiryo" panose="020B0604030504040204" pitchFamily="34" charset="-128"/>
              <a:ea typeface="Meiryo" panose="020B0604030504040204" pitchFamily="34" charset="-128"/>
            </a:endParaRPr>
          </a:p>
          <a:p>
            <a:r>
              <a:rPr lang="ja-JP" altLang="en-US" sz="1400">
                <a:solidFill>
                  <a:srgbClr val="343434"/>
                </a:solidFill>
                <a:latin typeface="Meiryo" panose="020B0604030504040204" pitchFamily="34" charset="-128"/>
                <a:ea typeface="Meiryo" panose="020B0604030504040204" pitchFamily="34" charset="-128"/>
              </a:rPr>
              <a:t>出力される</a:t>
            </a:r>
            <a:r>
              <a:rPr lang="en-US" altLang="ja-JP" sz="1400">
                <a:solidFill>
                  <a:srgbClr val="343434"/>
                </a:solidFill>
                <a:latin typeface="Meiryo" panose="020B0604030504040204" pitchFamily="34" charset="-128"/>
                <a:ea typeface="Meiryo" panose="020B0604030504040204" pitchFamily="34" charset="-128"/>
              </a:rPr>
              <a:t> HTML </a:t>
            </a:r>
            <a:r>
              <a:rPr lang="ja-JP" altLang="en-US" sz="1400">
                <a:solidFill>
                  <a:srgbClr val="343434"/>
                </a:solidFill>
                <a:latin typeface="Meiryo" panose="020B0604030504040204" pitchFamily="34" charset="-128"/>
                <a:ea typeface="Meiryo" panose="020B0604030504040204" pitchFamily="34" charset="-128"/>
              </a:rPr>
              <a:t>ページのレイアウトに限りなく近い投稿インターフェイスをつくることが可能なため、カスタムフィールドを増やすことで陥りがちな</a:t>
            </a:r>
            <a:r>
              <a:rPr lang="en-US" altLang="ja-JP" sz="1400">
                <a:solidFill>
                  <a:srgbClr val="343434"/>
                </a:solidFill>
                <a:latin typeface="Meiryo" panose="020B0604030504040204" pitchFamily="34" charset="-128"/>
                <a:ea typeface="Meiryo" panose="020B0604030504040204" pitchFamily="34" charset="-128"/>
              </a:rPr>
              <a:t>"</a:t>
            </a:r>
            <a:r>
              <a:rPr lang="ja-JP" altLang="en-US" sz="1400">
                <a:solidFill>
                  <a:srgbClr val="343434"/>
                </a:solidFill>
                <a:latin typeface="Meiryo" panose="020B0604030504040204" pitchFamily="34" charset="-128"/>
                <a:ea typeface="Meiryo" panose="020B0604030504040204" pitchFamily="34" charset="-128"/>
              </a:rPr>
              <a:t>縦長で見通しの悪い管理画面</a:t>
            </a:r>
            <a:r>
              <a:rPr lang="en-US" altLang="ja-JP" sz="1400">
                <a:solidFill>
                  <a:srgbClr val="343434"/>
                </a:solidFill>
                <a:latin typeface="Meiryo" panose="020B0604030504040204" pitchFamily="34" charset="-128"/>
                <a:ea typeface="Meiryo" panose="020B0604030504040204" pitchFamily="34" charset="-128"/>
              </a:rPr>
              <a:t>"</a:t>
            </a:r>
            <a:r>
              <a:rPr lang="ja-JP" altLang="en-US" sz="1400">
                <a:solidFill>
                  <a:srgbClr val="343434"/>
                </a:solidFill>
                <a:latin typeface="Meiryo" panose="020B0604030504040204" pitchFamily="34" charset="-128"/>
                <a:ea typeface="Meiryo" panose="020B0604030504040204" pitchFamily="34" charset="-128"/>
              </a:rPr>
              <a:t>になることを防ぎ、投稿画面のわかりやすさを大きく向上させます。</a:t>
            </a:r>
            <a:endParaRPr lang="en-US" altLang="ja-JP" sz="1400">
              <a:solidFill>
                <a:srgbClr val="343434"/>
              </a:solidFill>
              <a:latin typeface="Meiryo" panose="020B0604030504040204" pitchFamily="34" charset="-128"/>
              <a:ea typeface="Meiryo" panose="020B0604030504040204" pitchFamily="34" charset="-128"/>
            </a:endParaRPr>
          </a:p>
        </p:txBody>
      </p:sp>
      <p:pic>
        <p:nvPicPr>
          <p:cNvPr id="24" name="図 23">
            <a:extLst>
              <a:ext uri="{FF2B5EF4-FFF2-40B4-BE49-F238E27FC236}">
                <a16:creationId xmlns:a16="http://schemas.microsoft.com/office/drawing/2014/main" id="{264D7CA6-A05B-D946-A1B4-F8F902FEA822}"/>
              </a:ext>
            </a:extLst>
          </p:cNvPr>
          <p:cNvPicPr>
            <a:picLocks noChangeAspect="1"/>
          </p:cNvPicPr>
          <p:nvPr/>
        </p:nvPicPr>
        <p:blipFill rotWithShape="1">
          <a:blip r:embed="rId4"/>
          <a:srcRect r="7023" b="2952"/>
          <a:stretch/>
        </p:blipFill>
        <p:spPr>
          <a:xfrm>
            <a:off x="5339893" y="2079120"/>
            <a:ext cx="3966153" cy="2537324"/>
          </a:xfrm>
          <a:prstGeom prst="rect">
            <a:avLst/>
          </a:prstGeom>
        </p:spPr>
      </p:pic>
      <p:sp>
        <p:nvSpPr>
          <p:cNvPr id="7" name="正方形/長方形 6">
            <a:extLst>
              <a:ext uri="{FF2B5EF4-FFF2-40B4-BE49-F238E27FC236}">
                <a16:creationId xmlns:a16="http://schemas.microsoft.com/office/drawing/2014/main" id="{28ED6D56-37CE-7F5F-4826-857F9F10B718}"/>
              </a:ext>
            </a:extLst>
          </p:cNvPr>
          <p:cNvSpPr/>
          <p:nvPr/>
        </p:nvSpPr>
        <p:spPr>
          <a:xfrm>
            <a:off x="1778054" y="3166127"/>
            <a:ext cx="2402060" cy="1632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C5A50086-C0DC-476E-7F6B-5F944461DEFE}"/>
              </a:ext>
            </a:extLst>
          </p:cNvPr>
          <p:cNvSpPr txBox="1"/>
          <p:nvPr/>
        </p:nvSpPr>
        <p:spPr>
          <a:xfrm>
            <a:off x="2463427" y="2945022"/>
            <a:ext cx="1455848" cy="369332"/>
          </a:xfrm>
          <a:prstGeom prst="rect">
            <a:avLst/>
          </a:prstGeom>
          <a:solidFill>
            <a:schemeClr val="bg1"/>
          </a:solidFill>
        </p:spPr>
        <p:txBody>
          <a:bodyPr wrap="none" rtlCol="0">
            <a:spAutoFit/>
          </a:bodyPr>
          <a:lstStyle/>
          <a:p>
            <a:r>
              <a:rPr kumimoji="1" lang="en-US" altLang="ja-JP" sz="900">
                <a:solidFill>
                  <a:srgbClr val="FF0000"/>
                </a:solidFill>
                <a:latin typeface="Meiryo" panose="020B0604030504040204" pitchFamily="34" charset="-128"/>
                <a:ea typeface="Meiryo" panose="020B0604030504040204" pitchFamily="34" charset="-128"/>
              </a:rPr>
              <a:t>&lt;input name=“foo” …</a:t>
            </a:r>
          </a:p>
          <a:p>
            <a:r>
              <a:rPr lang="en-US" altLang="ja-JP" sz="900">
                <a:solidFill>
                  <a:srgbClr val="FF0000"/>
                </a:solidFill>
                <a:latin typeface="Meiryo" panose="020B0604030504040204" pitchFamily="34" charset="-128"/>
                <a:ea typeface="Meiryo" panose="020B0604030504040204" pitchFamily="34" charset="-128"/>
              </a:rPr>
              <a:t>&lt;input name=“bar” …</a:t>
            </a:r>
            <a:endParaRPr lang="ja-JP" altLang="en-US" sz="900">
              <a:solidFill>
                <a:srgbClr val="FF0000"/>
              </a:solidFill>
              <a:latin typeface="Meiryo" panose="020B0604030504040204" pitchFamily="34" charset="-128"/>
              <a:ea typeface="Meiryo" panose="020B0604030504040204" pitchFamily="34" charset="-128"/>
            </a:endParaRPr>
          </a:p>
        </p:txBody>
      </p:sp>
      <p:cxnSp>
        <p:nvCxnSpPr>
          <p:cNvPr id="20" name="直線コネクタ 19">
            <a:extLst>
              <a:ext uri="{FF2B5EF4-FFF2-40B4-BE49-F238E27FC236}">
                <a16:creationId xmlns:a16="http://schemas.microsoft.com/office/drawing/2014/main" id="{6DCB8B45-BB61-F07F-F06D-93706B06EC10}"/>
              </a:ext>
            </a:extLst>
          </p:cNvPr>
          <p:cNvCxnSpPr>
            <a:cxnSpLocks/>
          </p:cNvCxnSpPr>
          <p:nvPr/>
        </p:nvCxnSpPr>
        <p:spPr>
          <a:xfrm flipH="1">
            <a:off x="2155648" y="3079679"/>
            <a:ext cx="307779" cy="86448"/>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FFB61817-4D6B-9E38-07FD-959B7503C00F}"/>
              </a:ext>
            </a:extLst>
          </p:cNvPr>
          <p:cNvCxnSpPr>
            <a:cxnSpLocks/>
            <a:stCxn id="8" idx="2"/>
            <a:endCxn id="28" idx="0"/>
          </p:cNvCxnSpPr>
          <p:nvPr/>
        </p:nvCxnSpPr>
        <p:spPr>
          <a:xfrm flipH="1">
            <a:off x="3002608" y="3314354"/>
            <a:ext cx="188743" cy="31422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正方形/長方形 27">
            <a:extLst>
              <a:ext uri="{FF2B5EF4-FFF2-40B4-BE49-F238E27FC236}">
                <a16:creationId xmlns:a16="http://schemas.microsoft.com/office/drawing/2014/main" id="{CD4C7549-EB9C-812E-94C2-4E4C9E70014B}"/>
              </a:ext>
            </a:extLst>
          </p:cNvPr>
          <p:cNvSpPr/>
          <p:nvPr/>
        </p:nvSpPr>
        <p:spPr>
          <a:xfrm>
            <a:off x="1801578" y="3628574"/>
            <a:ext cx="2402060" cy="84700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descr="テーブル&#10;&#10;中程度の精度で自動的に生成された説明">
            <a:extLst>
              <a:ext uri="{FF2B5EF4-FFF2-40B4-BE49-F238E27FC236}">
                <a16:creationId xmlns:a16="http://schemas.microsoft.com/office/drawing/2014/main" id="{63E36168-2AC9-1748-3F2B-3B87322E3C16}"/>
              </a:ext>
            </a:extLst>
          </p:cNvPr>
          <p:cNvPicPr>
            <a:picLocks noChangeAspect="1"/>
          </p:cNvPicPr>
          <p:nvPr/>
        </p:nvPicPr>
        <p:blipFill rotWithShape="1">
          <a:blip r:embed="rId5">
            <a:extLst>
              <a:ext uri="{28A0092B-C50C-407E-A947-70E740481C1C}">
                <a14:useLocalDpi xmlns:a14="http://schemas.microsoft.com/office/drawing/2010/main" val="0"/>
              </a:ext>
            </a:extLst>
          </a:blip>
          <a:srcRect r="30248"/>
          <a:stretch/>
        </p:blipFill>
        <p:spPr>
          <a:xfrm>
            <a:off x="2853039" y="4188078"/>
            <a:ext cx="2221093" cy="565369"/>
          </a:xfrm>
          <a:prstGeom prst="rect">
            <a:avLst/>
          </a:prstGeom>
        </p:spPr>
      </p:pic>
      <p:sp>
        <p:nvSpPr>
          <p:cNvPr id="16" name="テキスト ボックス 15">
            <a:extLst>
              <a:ext uri="{FF2B5EF4-FFF2-40B4-BE49-F238E27FC236}">
                <a16:creationId xmlns:a16="http://schemas.microsoft.com/office/drawing/2014/main" id="{BFD99701-2AF3-613C-FF08-E6FCBEF2C02E}"/>
              </a:ext>
            </a:extLst>
          </p:cNvPr>
          <p:cNvSpPr txBox="1"/>
          <p:nvPr/>
        </p:nvSpPr>
        <p:spPr>
          <a:xfrm>
            <a:off x="2934502" y="4348783"/>
            <a:ext cx="2247731" cy="338554"/>
          </a:xfrm>
          <a:prstGeom prst="rect">
            <a:avLst/>
          </a:prstGeom>
          <a:noFill/>
        </p:spPr>
        <p:txBody>
          <a:bodyPr wrap="none" rtlCol="0">
            <a:spAutoFit/>
          </a:bodyPr>
          <a:lstStyle/>
          <a:p>
            <a:r>
              <a:rPr kumimoji="1" lang="en-US" altLang="ja-JP" sz="800">
                <a:solidFill>
                  <a:srgbClr val="FF0000"/>
                </a:solidFill>
                <a:latin typeface="Meiryo" panose="020B0604030504040204" pitchFamily="34" charset="-128"/>
                <a:ea typeface="Meiryo" panose="020B0604030504040204" pitchFamily="34" charset="-128"/>
              </a:rPr>
              <a:t>&lt;</a:t>
            </a:r>
            <a:r>
              <a:rPr kumimoji="1" lang="en-US" altLang="ja-JP" sz="800" err="1">
                <a:solidFill>
                  <a:srgbClr val="FF0000"/>
                </a:solidFill>
                <a:latin typeface="Meiryo" panose="020B0604030504040204" pitchFamily="34" charset="-128"/>
                <a:ea typeface="Meiryo" panose="020B0604030504040204" pitchFamily="34" charset="-128"/>
              </a:rPr>
              <a:t>mt:EntryCustomFieldName</a:t>
            </a:r>
            <a:r>
              <a:rPr kumimoji="1" lang="en-US" altLang="ja-JP" sz="800">
                <a:solidFill>
                  <a:srgbClr val="FF0000"/>
                </a:solidFill>
                <a:latin typeface="Meiryo" panose="020B0604030504040204" pitchFamily="34" charset="-128"/>
                <a:ea typeface="Meiryo" panose="020B0604030504040204" pitchFamily="34" charset="-128"/>
              </a:rPr>
              <a:t> key=“foo”&gt;</a:t>
            </a:r>
          </a:p>
          <a:p>
            <a:r>
              <a:rPr lang="en-US" altLang="ja-JP" sz="800">
                <a:solidFill>
                  <a:srgbClr val="FF0000"/>
                </a:solidFill>
                <a:latin typeface="Meiryo" panose="020B0604030504040204" pitchFamily="34" charset="-128"/>
                <a:ea typeface="Meiryo" panose="020B0604030504040204" pitchFamily="34" charset="-128"/>
              </a:rPr>
              <a:t>&lt;</a:t>
            </a:r>
            <a:r>
              <a:rPr lang="en-US" altLang="ja-JP" sz="800" err="1">
                <a:solidFill>
                  <a:srgbClr val="FF0000"/>
                </a:solidFill>
                <a:latin typeface="Meiryo" panose="020B0604030504040204" pitchFamily="34" charset="-128"/>
                <a:ea typeface="Meiryo" panose="020B0604030504040204" pitchFamily="34" charset="-128"/>
              </a:rPr>
              <a:t>mt:EntryCustomFieldName</a:t>
            </a:r>
            <a:r>
              <a:rPr lang="en-US" altLang="ja-JP" sz="800">
                <a:solidFill>
                  <a:srgbClr val="FF0000"/>
                </a:solidFill>
                <a:latin typeface="Meiryo" panose="020B0604030504040204" pitchFamily="34" charset="-128"/>
                <a:ea typeface="Meiryo" panose="020B0604030504040204" pitchFamily="34" charset="-128"/>
              </a:rPr>
              <a:t> key=“bar”&gt;</a:t>
            </a:r>
            <a:endParaRPr lang="ja-JP" altLang="en-US" sz="800">
              <a:solidFill>
                <a:srgbClr val="FF0000"/>
              </a:solidFill>
              <a:latin typeface="Meiryo" panose="020B0604030504040204" pitchFamily="34" charset="-128"/>
              <a:ea typeface="Meiryo" panose="020B0604030504040204" pitchFamily="34" charset="-128"/>
            </a:endParaRPr>
          </a:p>
        </p:txBody>
      </p:sp>
      <p:pic>
        <p:nvPicPr>
          <p:cNvPr id="31" name="図 30">
            <a:extLst>
              <a:ext uri="{FF2B5EF4-FFF2-40B4-BE49-F238E27FC236}">
                <a16:creationId xmlns:a16="http://schemas.microsoft.com/office/drawing/2014/main" id="{B988BDB4-E28A-1980-8FFE-5EF57E8C3D12}"/>
              </a:ext>
            </a:extLst>
          </p:cNvPr>
          <p:cNvPicPr>
            <a:picLocks noChangeAspect="1"/>
          </p:cNvPicPr>
          <p:nvPr/>
        </p:nvPicPr>
        <p:blipFill rotWithShape="1">
          <a:blip r:embed="rId6"/>
          <a:srcRect r="34669" b="35805"/>
          <a:stretch/>
        </p:blipFill>
        <p:spPr>
          <a:xfrm>
            <a:off x="5325490" y="2067063"/>
            <a:ext cx="3966153" cy="2549382"/>
          </a:xfrm>
          <a:prstGeom prst="rect">
            <a:avLst/>
          </a:prstGeom>
        </p:spPr>
      </p:pic>
      <p:sp>
        <p:nvSpPr>
          <p:cNvPr id="33" name="正方形/長方形 32">
            <a:extLst>
              <a:ext uri="{FF2B5EF4-FFF2-40B4-BE49-F238E27FC236}">
                <a16:creationId xmlns:a16="http://schemas.microsoft.com/office/drawing/2014/main" id="{B531854A-4466-8618-D4D5-1F4364017C99}"/>
              </a:ext>
            </a:extLst>
          </p:cNvPr>
          <p:cNvSpPr/>
          <p:nvPr/>
        </p:nvSpPr>
        <p:spPr>
          <a:xfrm>
            <a:off x="8748583" y="2931557"/>
            <a:ext cx="269895" cy="457965"/>
          </a:xfrm>
          <a:prstGeom prst="rect">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a:extLst>
              <a:ext uri="{FF2B5EF4-FFF2-40B4-BE49-F238E27FC236}">
                <a16:creationId xmlns:a16="http://schemas.microsoft.com/office/drawing/2014/main" id="{F08D78E8-BA58-619A-AD74-8E7DA42221FB}"/>
              </a:ext>
            </a:extLst>
          </p:cNvPr>
          <p:cNvSpPr txBox="1"/>
          <p:nvPr/>
        </p:nvSpPr>
        <p:spPr>
          <a:xfrm>
            <a:off x="7982465" y="2668253"/>
            <a:ext cx="1983235" cy="253916"/>
          </a:xfrm>
          <a:prstGeom prst="rect">
            <a:avLst/>
          </a:prstGeom>
          <a:noFill/>
        </p:spPr>
        <p:txBody>
          <a:bodyPr wrap="none" rtlCol="0">
            <a:spAutoFit/>
          </a:bodyPr>
          <a:lstStyle/>
          <a:p>
            <a:r>
              <a:rPr kumimoji="1" lang="en-US" altLang="ja-JP" sz="1050">
                <a:solidFill>
                  <a:srgbClr val="FF0000"/>
                </a:solidFill>
                <a:latin typeface="Meiryo" panose="020B0604030504040204" pitchFamily="34" charset="-128"/>
                <a:ea typeface="Meiryo" panose="020B0604030504040204" pitchFamily="34" charset="-128"/>
              </a:rPr>
              <a:t>OP</a:t>
            </a:r>
            <a:r>
              <a:rPr kumimoji="1" lang="ja-JP" altLang="en-US" sz="1050">
                <a:solidFill>
                  <a:srgbClr val="FF0000"/>
                </a:solidFill>
                <a:latin typeface="Meiryo" panose="020B0604030504040204" pitchFamily="34" charset="-128"/>
                <a:ea typeface="Meiryo" panose="020B0604030504040204" pitchFamily="34" charset="-128"/>
              </a:rPr>
              <a:t>モディファイアで自動計算</a:t>
            </a:r>
          </a:p>
        </p:txBody>
      </p:sp>
      <p:sp>
        <p:nvSpPr>
          <p:cNvPr id="34" name="テキスト ボックス 33">
            <a:extLst>
              <a:ext uri="{FF2B5EF4-FFF2-40B4-BE49-F238E27FC236}">
                <a16:creationId xmlns:a16="http://schemas.microsoft.com/office/drawing/2014/main" id="{8AA6A15B-C802-4D11-2700-85560C9775DF}"/>
              </a:ext>
            </a:extLst>
          </p:cNvPr>
          <p:cNvSpPr txBox="1"/>
          <p:nvPr/>
        </p:nvSpPr>
        <p:spPr>
          <a:xfrm>
            <a:off x="6551127" y="3398910"/>
            <a:ext cx="2236510" cy="253916"/>
          </a:xfrm>
          <a:prstGeom prst="rect">
            <a:avLst/>
          </a:prstGeom>
          <a:noFill/>
        </p:spPr>
        <p:txBody>
          <a:bodyPr wrap="none" rtlCol="0">
            <a:spAutoFit/>
          </a:bodyPr>
          <a:lstStyle/>
          <a:p>
            <a:r>
              <a:rPr kumimoji="1" lang="ja-JP" altLang="en-US" sz="1050">
                <a:solidFill>
                  <a:srgbClr val="FF0000"/>
                </a:solidFill>
                <a:latin typeface="Meiryo" panose="020B0604030504040204" pitchFamily="34" charset="-128"/>
                <a:ea typeface="Meiryo" panose="020B0604030504040204" pitchFamily="34" charset="-128"/>
              </a:rPr>
              <a:t>チェックで</a:t>
            </a:r>
            <a:r>
              <a:rPr kumimoji="1" lang="en-US" altLang="ja-JP" sz="1050">
                <a:solidFill>
                  <a:srgbClr val="FF0000"/>
                </a:solidFill>
                <a:latin typeface="Meiryo" panose="020B0604030504040204" pitchFamily="34" charset="-128"/>
                <a:ea typeface="Meiryo" panose="020B0604030504040204" pitchFamily="34" charset="-128"/>
              </a:rPr>
              <a:t>10</a:t>
            </a:r>
            <a:r>
              <a:rPr kumimoji="1" lang="ja-JP" altLang="en-US" sz="1050">
                <a:solidFill>
                  <a:srgbClr val="FF0000"/>
                </a:solidFill>
                <a:latin typeface="Meiryo" panose="020B0604030504040204" pitchFamily="34" charset="-128"/>
                <a:ea typeface="Meiryo" panose="020B0604030504040204" pitchFamily="34" charset="-128"/>
              </a:rPr>
              <a:t>回以降の入力を表示</a:t>
            </a:r>
          </a:p>
        </p:txBody>
      </p:sp>
      <p:sp>
        <p:nvSpPr>
          <p:cNvPr id="36" name="正方形/長方形 35">
            <a:extLst>
              <a:ext uri="{FF2B5EF4-FFF2-40B4-BE49-F238E27FC236}">
                <a16:creationId xmlns:a16="http://schemas.microsoft.com/office/drawing/2014/main" id="{F8E237EF-E820-CCC6-E67F-4538D55CA47F}"/>
              </a:ext>
            </a:extLst>
          </p:cNvPr>
          <p:cNvSpPr/>
          <p:nvPr/>
        </p:nvSpPr>
        <p:spPr>
          <a:xfrm>
            <a:off x="6142332" y="3429000"/>
            <a:ext cx="394392" cy="119246"/>
          </a:xfrm>
          <a:prstGeom prst="rect">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889367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descr="グラフィカル ユーザー インターフェイス, テキスト, アプリケーション&#10;&#10;自動的に生成された説明">
            <a:extLst>
              <a:ext uri="{FF2B5EF4-FFF2-40B4-BE49-F238E27FC236}">
                <a16:creationId xmlns:a16="http://schemas.microsoft.com/office/drawing/2014/main" id="{D8C11453-BCB6-B846-A94B-B4EAC37410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6097" y="2004317"/>
            <a:ext cx="3561954" cy="3015078"/>
          </a:xfrm>
          <a:prstGeom prst="rect">
            <a:avLst/>
          </a:prstGeom>
          <a:ln w="6350">
            <a:solidFill>
              <a:schemeClr val="bg1">
                <a:lumMod val="75000"/>
              </a:schemeClr>
            </a:solidFill>
          </a:ln>
        </p:spPr>
      </p:pic>
      <p:sp>
        <p:nvSpPr>
          <p:cNvPr id="41" name="正方形/長方形 40">
            <a:extLst>
              <a:ext uri="{FF2B5EF4-FFF2-40B4-BE49-F238E27FC236}">
                <a16:creationId xmlns:a16="http://schemas.microsoft.com/office/drawing/2014/main" id="{662707D7-E955-C942-8D75-C22EB50C1287}"/>
              </a:ext>
            </a:extLst>
          </p:cNvPr>
          <p:cNvSpPr/>
          <p:nvPr/>
        </p:nvSpPr>
        <p:spPr>
          <a:xfrm>
            <a:off x="2647900" y="2026003"/>
            <a:ext cx="1356146" cy="3330100"/>
          </a:xfrm>
          <a:prstGeom prst="rect">
            <a:avLst/>
          </a:prstGeom>
          <a:solidFill>
            <a:schemeClr val="bg1"/>
          </a:solidFill>
          <a:ln w="12700">
            <a:solidFill>
              <a:srgbClr val="0070C0"/>
            </a:solidFill>
            <a:prstDash val="solid"/>
          </a:ln>
        </p:spPr>
        <p:txBody>
          <a:bodyPr wrap="square" tIns="108000" rIns="90000" anchor="ctr">
            <a:noAutofit/>
          </a:bodyPr>
          <a:lstStyle/>
          <a:p>
            <a:pPr lvl="0" algn="ctr">
              <a:lnSpc>
                <a:spcPct val="90000"/>
              </a:lnSpc>
              <a:spcBef>
                <a:spcPts val="1000"/>
              </a:spcBef>
            </a:pPr>
            <a:r>
              <a:rPr lang="ja-JP" altLang="en-US" sz="1200" b="1">
                <a:latin typeface="Meiryo" charset="-128"/>
                <a:ea typeface="Meiryo" charset="-128"/>
                <a:cs typeface="Meiryo" charset="-128"/>
              </a:rPr>
              <a:t>著者</a:t>
            </a: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ja-JP" altLang="en-US" sz="1200" b="1">
              <a:latin typeface="Meiryo" charset="-128"/>
              <a:ea typeface="Meiryo" charset="-128"/>
              <a:cs typeface="Meiryo" charset="-128"/>
            </a:endParaRPr>
          </a:p>
        </p:txBody>
      </p:sp>
      <p:sp>
        <p:nvSpPr>
          <p:cNvPr id="33" name="正方形/長方形 32">
            <a:extLst>
              <a:ext uri="{FF2B5EF4-FFF2-40B4-BE49-F238E27FC236}">
                <a16:creationId xmlns:a16="http://schemas.microsoft.com/office/drawing/2014/main" id="{DCF25935-6A85-4142-A5C3-FFC53E2F9F7D}"/>
              </a:ext>
            </a:extLst>
          </p:cNvPr>
          <p:cNvSpPr/>
          <p:nvPr/>
        </p:nvSpPr>
        <p:spPr>
          <a:xfrm>
            <a:off x="767729" y="2026003"/>
            <a:ext cx="1356146" cy="3330100"/>
          </a:xfrm>
          <a:prstGeom prst="rect">
            <a:avLst/>
          </a:prstGeom>
          <a:solidFill>
            <a:schemeClr val="bg1"/>
          </a:solidFill>
          <a:ln w="12700">
            <a:solidFill>
              <a:srgbClr val="0070C0"/>
            </a:solidFill>
            <a:prstDash val="solid"/>
          </a:ln>
        </p:spPr>
        <p:txBody>
          <a:bodyPr wrap="square" tIns="108000" rIns="90000" anchor="ctr">
            <a:noAutofit/>
          </a:bodyPr>
          <a:lstStyle/>
          <a:p>
            <a:pPr lvl="0" algn="ctr">
              <a:lnSpc>
                <a:spcPct val="90000"/>
              </a:lnSpc>
              <a:spcBef>
                <a:spcPts val="1000"/>
              </a:spcBef>
            </a:pPr>
            <a:r>
              <a:rPr lang="ja-JP" altLang="en-US" sz="1200" b="1">
                <a:latin typeface="Meiryo" charset="-128"/>
                <a:ea typeface="Meiryo" charset="-128"/>
                <a:cs typeface="Meiryo" charset="-128"/>
              </a:rPr>
              <a:t>書籍</a:t>
            </a: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en-US" altLang="ja-JP" sz="1200" b="1">
              <a:latin typeface="Meiryo" charset="-128"/>
              <a:ea typeface="Meiryo" charset="-128"/>
              <a:cs typeface="Meiryo" charset="-128"/>
            </a:endParaRPr>
          </a:p>
          <a:p>
            <a:pPr lvl="0" algn="ctr">
              <a:lnSpc>
                <a:spcPct val="90000"/>
              </a:lnSpc>
              <a:spcBef>
                <a:spcPts val="1000"/>
              </a:spcBef>
            </a:pPr>
            <a:endParaRPr lang="ja-JP" altLang="en-US" sz="1200" b="1">
              <a:latin typeface="Meiryo" charset="-128"/>
              <a:ea typeface="Meiryo" charset="-128"/>
              <a:cs typeface="Meiryo" charset="-128"/>
            </a:endParaRPr>
          </a:p>
        </p:txBody>
      </p:sp>
      <p:pic>
        <p:nvPicPr>
          <p:cNvPr id="8" name="図 7">
            <a:extLst>
              <a:ext uri="{FF2B5EF4-FFF2-40B4-BE49-F238E27FC236}">
                <a16:creationId xmlns:a16="http://schemas.microsoft.com/office/drawing/2014/main" id="{D3BF3033-E8FA-614E-80E3-694268E37E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2678" y="3235630"/>
            <a:ext cx="2571013" cy="2158449"/>
          </a:xfrm>
          <a:prstGeom prst="rect">
            <a:avLst/>
          </a:prstGeom>
          <a:ln>
            <a:solidFill>
              <a:schemeClr val="bg2">
                <a:lumMod val="90000"/>
              </a:schemeClr>
            </a:solidFill>
          </a:ln>
        </p:spPr>
      </p:pic>
      <p:pic>
        <p:nvPicPr>
          <p:cNvPr id="16" name="図 15">
            <a:extLst>
              <a:ext uri="{FF2B5EF4-FFF2-40B4-BE49-F238E27FC236}">
                <a16:creationId xmlns:a16="http://schemas.microsoft.com/office/drawing/2014/main" id="{1A924AFF-52F6-6447-9998-B805FF9E19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4485" y="3524818"/>
            <a:ext cx="2582094" cy="2141182"/>
          </a:xfrm>
          <a:prstGeom prst="rect">
            <a:avLst/>
          </a:prstGeom>
          <a:ln>
            <a:solidFill>
              <a:schemeClr val="bg2">
                <a:lumMod val="90000"/>
              </a:schemeClr>
            </a:solidFill>
          </a:ln>
        </p:spPr>
      </p:pic>
      <p:sp>
        <p:nvSpPr>
          <p:cNvPr id="3" name="テキスト プレースホルダー 2">
            <a:extLst>
              <a:ext uri="{FF2B5EF4-FFF2-40B4-BE49-F238E27FC236}">
                <a16:creationId xmlns:a16="http://schemas.microsoft.com/office/drawing/2014/main" id="{C92E03B9-F577-2840-8B14-12BD39127CC5}"/>
              </a:ext>
            </a:extLst>
          </p:cNvPr>
          <p:cNvSpPr>
            <a:spLocks noGrp="1"/>
          </p:cNvSpPr>
          <p:nvPr>
            <p:ph type="body" sz="quarter" idx="13"/>
          </p:nvPr>
        </p:nvSpPr>
        <p:spPr>
          <a:xfrm>
            <a:off x="654050" y="1101286"/>
            <a:ext cx="8724900" cy="4836102"/>
          </a:xfrm>
        </p:spPr>
        <p:txBody>
          <a:bodyPr/>
          <a:lstStyle/>
          <a:p>
            <a:pPr marL="0" indent="0">
              <a:buNone/>
            </a:pPr>
            <a:r>
              <a:rPr lang="ja-JP" altLang="en-US"/>
              <a:t>コンテンツにあった投稿タイプを管理画面のメニューに追加。オブジェクトは相互に関連付けが可能。</a:t>
            </a:r>
            <a:endParaRPr lang="en-US" altLang="ja-JP"/>
          </a:p>
        </p:txBody>
      </p:sp>
      <p:sp>
        <p:nvSpPr>
          <p:cNvPr id="4" name="フッター プレースホルダー 3">
            <a:extLst>
              <a:ext uri="{FF2B5EF4-FFF2-40B4-BE49-F238E27FC236}">
                <a16:creationId xmlns:a16="http://schemas.microsoft.com/office/drawing/2014/main" id="{397276BF-7938-FB46-802B-3960F635F60E}"/>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E40F6CC9-7A65-874D-B8C9-E7AF09DD5D88}"/>
              </a:ext>
            </a:extLst>
          </p:cNvPr>
          <p:cNvSpPr>
            <a:spLocks noGrp="1"/>
          </p:cNvSpPr>
          <p:nvPr>
            <p:ph type="sldNum" sz="quarter" idx="12"/>
          </p:nvPr>
        </p:nvSpPr>
        <p:spPr/>
        <p:txBody>
          <a:bodyPr/>
          <a:lstStyle/>
          <a:p>
            <a:fld id="{34A33FB1-FE07-45E7-845D-641C44171B92}" type="slidenum">
              <a:rPr lang="ja-JP" altLang="en-US" smtClean="0"/>
              <a:pPr/>
              <a:t>34</a:t>
            </a:fld>
            <a:endParaRPr lang="ja-JP" altLang="en-US"/>
          </a:p>
        </p:txBody>
      </p:sp>
      <p:sp>
        <p:nvSpPr>
          <p:cNvPr id="9" name="縦書きテキスト プレースホルダ 5">
            <a:extLst>
              <a:ext uri="{FF2B5EF4-FFF2-40B4-BE49-F238E27FC236}">
                <a16:creationId xmlns:a16="http://schemas.microsoft.com/office/drawing/2014/main" id="{EB9353A8-85FF-A04D-93EF-7160AB4B193C}"/>
              </a:ext>
            </a:extLst>
          </p:cNvPr>
          <p:cNvSpPr txBox="1">
            <a:spLocks/>
          </p:cNvSpPr>
          <p:nvPr/>
        </p:nvSpPr>
        <p:spPr bwMode="auto">
          <a:xfrm>
            <a:off x="767729" y="5692769"/>
            <a:ext cx="8326575" cy="86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r>
              <a:rPr lang="ja-JP" altLang="en-US" sz="1400">
                <a:solidFill>
                  <a:srgbClr val="343434"/>
                </a:solidFill>
                <a:latin typeface="Meiryo" panose="020B0604030504040204" pitchFamily="34" charset="-128"/>
                <a:ea typeface="Meiryo" panose="020B0604030504040204" pitchFamily="34" charset="-128"/>
              </a:rPr>
              <a:t>カスタムオブジェクトは、ウェブ</a:t>
            </a:r>
            <a:r>
              <a:rPr lang="en-US" altLang="ja-JP" sz="1400" err="1">
                <a:solidFill>
                  <a:srgbClr val="343434"/>
                </a:solidFill>
                <a:latin typeface="Meiryo" panose="020B0604030504040204" pitchFamily="34" charset="-128"/>
                <a:ea typeface="Meiryo" panose="020B0604030504040204" pitchFamily="34" charset="-128"/>
              </a:rPr>
              <a:t>サイトが扱う情報</a:t>
            </a:r>
            <a:r>
              <a:rPr lang="ja-JP" altLang="en-US" sz="1400">
                <a:solidFill>
                  <a:srgbClr val="343434"/>
                </a:solidFill>
                <a:latin typeface="Meiryo" panose="020B0604030504040204" pitchFamily="34" charset="-128"/>
                <a:ea typeface="Meiryo" panose="020B0604030504040204" pitchFamily="34" charset="-128"/>
              </a:rPr>
              <a:t>（オブジェクト）ごとに</a:t>
            </a:r>
            <a:r>
              <a:rPr lang="en-US" altLang="ja-JP" sz="1400">
                <a:solidFill>
                  <a:srgbClr val="343434"/>
                </a:solidFill>
                <a:latin typeface="Meiryo" panose="020B0604030504040204" pitchFamily="34" charset="-128"/>
                <a:ea typeface="Meiryo" panose="020B0604030504040204" pitchFamily="34" charset="-128"/>
              </a:rPr>
              <a:t> </a:t>
            </a:r>
            <a:r>
              <a:rPr lang="ja-JP" altLang="ja-JP" sz="1400">
                <a:solidFill>
                  <a:srgbClr val="343434"/>
                </a:solidFill>
                <a:latin typeface="Meiryo" panose="020B0604030504040204" pitchFamily="34" charset="-128"/>
                <a:ea typeface="Meiryo" panose="020B0604030504040204" pitchFamily="34" charset="-128"/>
              </a:rPr>
              <a:t>C</a:t>
            </a:r>
            <a:r>
              <a:rPr lang="en-US" altLang="ja-JP" sz="1400">
                <a:solidFill>
                  <a:srgbClr val="343434"/>
                </a:solidFill>
                <a:latin typeface="Meiryo" panose="020B0604030504040204" pitchFamily="34" charset="-128"/>
                <a:ea typeface="Meiryo" panose="020B0604030504040204" pitchFamily="34" charset="-128"/>
              </a:rPr>
              <a:t>MS </a:t>
            </a:r>
            <a:r>
              <a:rPr lang="ja-JP" altLang="en-US" sz="1400">
                <a:solidFill>
                  <a:srgbClr val="343434"/>
                </a:solidFill>
                <a:latin typeface="Meiryo" panose="020B0604030504040204" pitchFamily="34" charset="-128"/>
                <a:ea typeface="Meiryo" panose="020B0604030504040204" pitchFamily="34" charset="-128"/>
              </a:rPr>
              <a:t>の構成を設計することを可能にします。サイトにあわせてツールが歩み寄ることができます。</a:t>
            </a:r>
            <a:endParaRPr lang="en-US" altLang="ja-JP" sz="1400">
              <a:solidFill>
                <a:srgbClr val="343434"/>
              </a:solidFill>
              <a:latin typeface="Meiryo" panose="020B0604030504040204" pitchFamily="34" charset="-128"/>
              <a:ea typeface="Meiryo" panose="020B0604030504040204" pitchFamily="34" charset="-128"/>
            </a:endParaRPr>
          </a:p>
          <a:p>
            <a:pPr defTabSz="914400" eaLnBrk="1" hangingPunct="1"/>
            <a:endParaRPr lang="en-US" altLang="ja-JP" sz="1400">
              <a:solidFill>
                <a:srgbClr val="343434"/>
              </a:solidFill>
              <a:latin typeface="Meiryo" panose="020B0604030504040204" pitchFamily="34" charset="-128"/>
              <a:ea typeface="Meiryo" panose="020B0604030504040204" pitchFamily="34" charset="-128"/>
            </a:endParaRPr>
          </a:p>
        </p:txBody>
      </p:sp>
      <p:sp>
        <p:nvSpPr>
          <p:cNvPr id="12" name="平行四辺形 11">
            <a:extLst>
              <a:ext uri="{FF2B5EF4-FFF2-40B4-BE49-F238E27FC236}">
                <a16:creationId xmlns:a16="http://schemas.microsoft.com/office/drawing/2014/main" id="{9B06C046-1304-0E4D-B2CE-25CC2C49540E}"/>
              </a:ext>
            </a:extLst>
          </p:cNvPr>
          <p:cNvSpPr/>
          <p:nvPr/>
        </p:nvSpPr>
        <p:spPr>
          <a:xfrm rot="10800000">
            <a:off x="2521779" y="287416"/>
            <a:ext cx="1942221"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a:extLst>
              <a:ext uri="{FF2B5EF4-FFF2-40B4-BE49-F238E27FC236}">
                <a16:creationId xmlns:a16="http://schemas.microsoft.com/office/drawing/2014/main" id="{25DE7C77-5C79-9942-8E79-CE457D19108E}"/>
              </a:ext>
            </a:extLst>
          </p:cNvPr>
          <p:cNvSpPr>
            <a:spLocks noGrp="1"/>
          </p:cNvSpPr>
          <p:nvPr>
            <p:ph type="ctrTitle"/>
          </p:nvPr>
        </p:nvSpPr>
        <p:spPr/>
        <p:txBody>
          <a:bodyPr>
            <a:normAutofit fontScale="90000"/>
          </a:bodyPr>
          <a:lstStyle/>
          <a:p>
            <a:r>
              <a:rPr lang="ja-JP" altLang="en-US" sz="2400" b="1">
                <a:latin typeface="メイリオ" panose="020B0604030504040204" pitchFamily="50" charset="-128"/>
                <a:ea typeface="メイリオ" panose="020B0604030504040204" pitchFamily="50" charset="-128"/>
              </a:rPr>
              <a:t>カスタムオブジェクト</a:t>
            </a:r>
            <a:endParaRPr kumimoji="1" lang="ja-JP" altLang="en-US"/>
          </a:p>
        </p:txBody>
      </p:sp>
      <p:sp>
        <p:nvSpPr>
          <p:cNvPr id="13" name="正方形/長方形 12">
            <a:extLst>
              <a:ext uri="{FF2B5EF4-FFF2-40B4-BE49-F238E27FC236}">
                <a16:creationId xmlns:a16="http://schemas.microsoft.com/office/drawing/2014/main" id="{58C792EF-471E-AF40-93F7-D36CB55FA50E}"/>
              </a:ext>
            </a:extLst>
          </p:cNvPr>
          <p:cNvSpPr/>
          <p:nvPr/>
        </p:nvSpPr>
        <p:spPr>
          <a:xfrm>
            <a:off x="7240449" y="3270633"/>
            <a:ext cx="2107016" cy="246982"/>
          </a:xfrm>
          <a:prstGeom prst="rect">
            <a:avLst/>
          </a:prstGeom>
          <a:solidFill>
            <a:srgbClr val="FFBE00"/>
          </a:solidFill>
        </p:spPr>
        <p:txBody>
          <a:bodyPr wrap="square" tIns="72000" rIns="90000" anchor="ctr">
            <a:spAutoFit/>
          </a:bodyPr>
          <a:lstStyle/>
          <a:p>
            <a:pPr lvl="0" algn="ctr">
              <a:lnSpc>
                <a:spcPct val="90000"/>
              </a:lnSpc>
              <a:spcBef>
                <a:spcPts val="1000"/>
              </a:spcBef>
            </a:pPr>
            <a:r>
              <a:rPr lang="ja-JP" altLang="en-US" sz="900" b="1">
                <a:latin typeface="Meiryo" charset="-128"/>
                <a:ea typeface="Meiryo" charset="-128"/>
                <a:cs typeface="Meiryo" charset="-128"/>
              </a:rPr>
              <a:t>カスタムオブジェクトの作成画面</a:t>
            </a:r>
          </a:p>
        </p:txBody>
      </p:sp>
      <p:pic>
        <p:nvPicPr>
          <p:cNvPr id="17" name="図 16">
            <a:extLst>
              <a:ext uri="{FF2B5EF4-FFF2-40B4-BE49-F238E27FC236}">
                <a16:creationId xmlns:a16="http://schemas.microsoft.com/office/drawing/2014/main" id="{90CE61F6-E280-4B4B-9A0B-6F3CC6C13BAE}"/>
              </a:ext>
            </a:extLst>
          </p:cNvPr>
          <p:cNvPicPr>
            <a:picLocks noChangeAspect="1"/>
          </p:cNvPicPr>
          <p:nvPr/>
        </p:nvPicPr>
        <p:blipFill>
          <a:blip r:embed="rId6"/>
          <a:stretch>
            <a:fillRect/>
          </a:stretch>
        </p:blipFill>
        <p:spPr>
          <a:xfrm>
            <a:off x="1011511" y="2445703"/>
            <a:ext cx="789927" cy="789927"/>
          </a:xfrm>
          <a:prstGeom prst="rect">
            <a:avLst/>
          </a:prstGeom>
        </p:spPr>
      </p:pic>
      <p:pic>
        <p:nvPicPr>
          <p:cNvPr id="19" name="図 18">
            <a:extLst>
              <a:ext uri="{FF2B5EF4-FFF2-40B4-BE49-F238E27FC236}">
                <a16:creationId xmlns:a16="http://schemas.microsoft.com/office/drawing/2014/main" id="{E781197B-1E26-B54A-956B-C671FAC056E0}"/>
              </a:ext>
            </a:extLst>
          </p:cNvPr>
          <p:cNvPicPr>
            <a:picLocks noChangeAspect="1"/>
          </p:cNvPicPr>
          <p:nvPr/>
        </p:nvPicPr>
        <p:blipFill>
          <a:blip r:embed="rId7"/>
          <a:stretch>
            <a:fillRect/>
          </a:stretch>
        </p:blipFill>
        <p:spPr>
          <a:xfrm>
            <a:off x="2957945" y="2445703"/>
            <a:ext cx="807212" cy="807212"/>
          </a:xfrm>
          <a:prstGeom prst="rect">
            <a:avLst/>
          </a:prstGeom>
        </p:spPr>
      </p:pic>
      <p:sp>
        <p:nvSpPr>
          <p:cNvPr id="20" name="正方形/長方形 19">
            <a:extLst>
              <a:ext uri="{FF2B5EF4-FFF2-40B4-BE49-F238E27FC236}">
                <a16:creationId xmlns:a16="http://schemas.microsoft.com/office/drawing/2014/main" id="{18FA4AED-D1E8-B741-B19A-A6F9F60BD8E6}"/>
              </a:ext>
            </a:extLst>
          </p:cNvPr>
          <p:cNvSpPr/>
          <p:nvPr/>
        </p:nvSpPr>
        <p:spPr>
          <a:xfrm>
            <a:off x="900274" y="3411350"/>
            <a:ext cx="1050751" cy="326037"/>
          </a:xfrm>
          <a:prstGeom prst="rect">
            <a:avLst/>
          </a:prstGeom>
          <a:solidFill>
            <a:srgbClr val="FFBE00"/>
          </a:solidFill>
        </p:spPr>
        <p:txBody>
          <a:bodyPr wrap="square" tIns="108000" rIns="90000" anchor="ctr">
            <a:spAutoFit/>
          </a:bodyPr>
          <a:lstStyle/>
          <a:p>
            <a:pPr lvl="0" algn="ctr">
              <a:lnSpc>
                <a:spcPct val="90000"/>
              </a:lnSpc>
              <a:spcBef>
                <a:spcPts val="1000"/>
              </a:spcBef>
            </a:pPr>
            <a:r>
              <a:rPr lang="ja-JP" altLang="en-US" sz="1200" b="1">
                <a:latin typeface="Meiryo" charset="-128"/>
                <a:ea typeface="Meiryo" charset="-128"/>
                <a:cs typeface="Meiryo" charset="-128"/>
              </a:rPr>
              <a:t>書名</a:t>
            </a:r>
          </a:p>
        </p:txBody>
      </p:sp>
      <p:sp>
        <p:nvSpPr>
          <p:cNvPr id="21" name="正方形/長方形 20">
            <a:extLst>
              <a:ext uri="{FF2B5EF4-FFF2-40B4-BE49-F238E27FC236}">
                <a16:creationId xmlns:a16="http://schemas.microsoft.com/office/drawing/2014/main" id="{95488224-D86E-6E43-BEB8-8839D02BF6E8}"/>
              </a:ext>
            </a:extLst>
          </p:cNvPr>
          <p:cNvSpPr/>
          <p:nvPr/>
        </p:nvSpPr>
        <p:spPr>
          <a:xfrm>
            <a:off x="900274" y="3756650"/>
            <a:ext cx="1050751" cy="326037"/>
          </a:xfrm>
          <a:prstGeom prst="rect">
            <a:avLst/>
          </a:prstGeom>
          <a:solidFill>
            <a:srgbClr val="FFBE00"/>
          </a:solidFill>
        </p:spPr>
        <p:txBody>
          <a:bodyPr wrap="square" tIns="108000" rIns="90000" anchor="ctr">
            <a:spAutoFit/>
          </a:bodyPr>
          <a:lstStyle/>
          <a:p>
            <a:pPr lvl="0" algn="ctr">
              <a:lnSpc>
                <a:spcPct val="90000"/>
              </a:lnSpc>
              <a:spcBef>
                <a:spcPts val="1000"/>
              </a:spcBef>
            </a:pPr>
            <a:r>
              <a:rPr lang="ja-JP" altLang="en-US" sz="1200" b="1">
                <a:latin typeface="Meiryo" charset="-128"/>
                <a:ea typeface="Meiryo" charset="-128"/>
                <a:cs typeface="Meiryo" charset="-128"/>
              </a:rPr>
              <a:t>出版日</a:t>
            </a:r>
          </a:p>
        </p:txBody>
      </p:sp>
      <p:sp>
        <p:nvSpPr>
          <p:cNvPr id="22" name="正方形/長方形 21">
            <a:extLst>
              <a:ext uri="{FF2B5EF4-FFF2-40B4-BE49-F238E27FC236}">
                <a16:creationId xmlns:a16="http://schemas.microsoft.com/office/drawing/2014/main" id="{55D033E6-6FB3-0748-92F8-0453FF20C76E}"/>
              </a:ext>
            </a:extLst>
          </p:cNvPr>
          <p:cNvSpPr/>
          <p:nvPr/>
        </p:nvSpPr>
        <p:spPr>
          <a:xfrm>
            <a:off x="900274" y="4105349"/>
            <a:ext cx="1050751" cy="326037"/>
          </a:xfrm>
          <a:prstGeom prst="rect">
            <a:avLst/>
          </a:prstGeom>
          <a:solidFill>
            <a:srgbClr val="FFBE00"/>
          </a:solidFill>
        </p:spPr>
        <p:txBody>
          <a:bodyPr wrap="square" tIns="108000" rIns="90000" anchor="ctr">
            <a:spAutoFit/>
          </a:bodyPr>
          <a:lstStyle/>
          <a:p>
            <a:pPr lvl="0" algn="ctr">
              <a:lnSpc>
                <a:spcPct val="90000"/>
              </a:lnSpc>
              <a:spcBef>
                <a:spcPts val="1000"/>
              </a:spcBef>
            </a:pPr>
            <a:r>
              <a:rPr lang="ja-JP" altLang="en-US" sz="1200" b="1">
                <a:latin typeface="Meiryo" charset="-128"/>
                <a:ea typeface="Meiryo" charset="-128"/>
                <a:cs typeface="Meiryo" charset="-128"/>
              </a:rPr>
              <a:t>紹介文</a:t>
            </a:r>
          </a:p>
        </p:txBody>
      </p:sp>
      <p:sp>
        <p:nvSpPr>
          <p:cNvPr id="23" name="正方形/長方形 22">
            <a:extLst>
              <a:ext uri="{FF2B5EF4-FFF2-40B4-BE49-F238E27FC236}">
                <a16:creationId xmlns:a16="http://schemas.microsoft.com/office/drawing/2014/main" id="{474AEDDF-B0ED-FE44-95D8-69D980333BC0}"/>
              </a:ext>
            </a:extLst>
          </p:cNvPr>
          <p:cNvSpPr/>
          <p:nvPr/>
        </p:nvSpPr>
        <p:spPr>
          <a:xfrm>
            <a:off x="900274" y="4452406"/>
            <a:ext cx="1050751" cy="326037"/>
          </a:xfrm>
          <a:prstGeom prst="rect">
            <a:avLst/>
          </a:prstGeom>
          <a:solidFill>
            <a:srgbClr val="FFBE00"/>
          </a:solidFill>
        </p:spPr>
        <p:txBody>
          <a:bodyPr wrap="square" tIns="108000" rIns="90000" anchor="ctr">
            <a:spAutoFit/>
          </a:bodyPr>
          <a:lstStyle/>
          <a:p>
            <a:pPr lvl="0" algn="ctr">
              <a:lnSpc>
                <a:spcPct val="90000"/>
              </a:lnSpc>
              <a:spcBef>
                <a:spcPts val="1000"/>
              </a:spcBef>
            </a:pPr>
            <a:r>
              <a:rPr lang="ja-JP" altLang="en-US" sz="1200" b="1">
                <a:latin typeface="Meiryo" charset="-128"/>
                <a:ea typeface="Meiryo" charset="-128"/>
                <a:cs typeface="Meiryo" charset="-128"/>
              </a:rPr>
              <a:t>書影</a:t>
            </a:r>
          </a:p>
        </p:txBody>
      </p:sp>
      <p:grpSp>
        <p:nvGrpSpPr>
          <p:cNvPr id="34" name="グループ化 33">
            <a:extLst>
              <a:ext uri="{FF2B5EF4-FFF2-40B4-BE49-F238E27FC236}">
                <a16:creationId xmlns:a16="http://schemas.microsoft.com/office/drawing/2014/main" id="{7D335EAD-5616-1C4F-AEFC-A49A804EAB54}"/>
              </a:ext>
            </a:extLst>
          </p:cNvPr>
          <p:cNvGrpSpPr/>
          <p:nvPr/>
        </p:nvGrpSpPr>
        <p:grpSpPr>
          <a:xfrm>
            <a:off x="900274" y="4867263"/>
            <a:ext cx="1050751" cy="326037"/>
            <a:chOff x="740699" y="4803156"/>
            <a:chExt cx="1050751" cy="326037"/>
          </a:xfrm>
        </p:grpSpPr>
        <p:sp>
          <p:nvSpPr>
            <p:cNvPr id="24" name="正方形/長方形 23">
              <a:extLst>
                <a:ext uri="{FF2B5EF4-FFF2-40B4-BE49-F238E27FC236}">
                  <a16:creationId xmlns:a16="http://schemas.microsoft.com/office/drawing/2014/main" id="{3932E042-2EEB-1F4C-A8A3-F95CBF39A8EF}"/>
                </a:ext>
              </a:extLst>
            </p:cNvPr>
            <p:cNvSpPr/>
            <p:nvPr/>
          </p:nvSpPr>
          <p:spPr>
            <a:xfrm>
              <a:off x="740699" y="4803156"/>
              <a:ext cx="1050751" cy="326037"/>
            </a:xfrm>
            <a:prstGeom prst="rect">
              <a:avLst/>
            </a:prstGeom>
            <a:solidFill>
              <a:schemeClr val="bg1"/>
            </a:solidFill>
            <a:ln>
              <a:solidFill>
                <a:srgbClr val="0070C0"/>
              </a:solidFill>
            </a:ln>
          </p:spPr>
          <p:txBody>
            <a:bodyPr wrap="square" tIns="108000" rIns="90000" anchor="ctr">
              <a:spAutoFit/>
            </a:bodyPr>
            <a:lstStyle/>
            <a:p>
              <a:pPr lvl="0" algn="ctr">
                <a:lnSpc>
                  <a:spcPct val="90000"/>
                </a:lnSpc>
                <a:spcBef>
                  <a:spcPts val="1000"/>
                </a:spcBef>
              </a:pPr>
              <a:r>
                <a:rPr lang="ja-JP" altLang="en-US" sz="1200" b="1">
                  <a:latin typeface="Meiryo" charset="-128"/>
                  <a:ea typeface="Meiryo" charset="-128"/>
                  <a:cs typeface="Meiryo" charset="-128"/>
                </a:rPr>
                <a:t>　著者</a:t>
              </a:r>
            </a:p>
          </p:txBody>
        </p:sp>
        <p:pic>
          <p:nvPicPr>
            <p:cNvPr id="25" name="図 24">
              <a:extLst>
                <a:ext uri="{FF2B5EF4-FFF2-40B4-BE49-F238E27FC236}">
                  <a16:creationId xmlns:a16="http://schemas.microsoft.com/office/drawing/2014/main" id="{14691068-A994-9841-9BFE-CE9F855B272F}"/>
                </a:ext>
              </a:extLst>
            </p:cNvPr>
            <p:cNvPicPr>
              <a:picLocks noChangeAspect="1"/>
            </p:cNvPicPr>
            <p:nvPr/>
          </p:nvPicPr>
          <p:blipFill>
            <a:blip r:embed="rId7"/>
            <a:stretch>
              <a:fillRect/>
            </a:stretch>
          </p:blipFill>
          <p:spPr>
            <a:xfrm>
              <a:off x="884254" y="4842308"/>
              <a:ext cx="261257" cy="261257"/>
            </a:xfrm>
            <a:prstGeom prst="rect">
              <a:avLst/>
            </a:prstGeom>
          </p:spPr>
        </p:pic>
      </p:grpSp>
      <p:sp>
        <p:nvSpPr>
          <p:cNvPr id="26" name="正方形/長方形 25">
            <a:extLst>
              <a:ext uri="{FF2B5EF4-FFF2-40B4-BE49-F238E27FC236}">
                <a16:creationId xmlns:a16="http://schemas.microsoft.com/office/drawing/2014/main" id="{44F95669-8A39-284C-87E3-FCE3EA0A3BCF}"/>
              </a:ext>
            </a:extLst>
          </p:cNvPr>
          <p:cNvSpPr/>
          <p:nvPr/>
        </p:nvSpPr>
        <p:spPr>
          <a:xfrm>
            <a:off x="2869750" y="3411350"/>
            <a:ext cx="1050751" cy="326037"/>
          </a:xfrm>
          <a:prstGeom prst="rect">
            <a:avLst/>
          </a:prstGeom>
          <a:solidFill>
            <a:srgbClr val="FFBE00"/>
          </a:solidFill>
        </p:spPr>
        <p:txBody>
          <a:bodyPr wrap="square" tIns="108000" rIns="90000" anchor="ctr">
            <a:spAutoFit/>
          </a:bodyPr>
          <a:lstStyle/>
          <a:p>
            <a:pPr lvl="0" algn="ctr">
              <a:lnSpc>
                <a:spcPct val="90000"/>
              </a:lnSpc>
              <a:spcBef>
                <a:spcPts val="1000"/>
              </a:spcBef>
            </a:pPr>
            <a:r>
              <a:rPr lang="ja-JP" altLang="en-US" sz="1200" b="1">
                <a:latin typeface="Meiryo" charset="-128"/>
                <a:ea typeface="Meiryo" charset="-128"/>
                <a:cs typeface="Meiryo" charset="-128"/>
              </a:rPr>
              <a:t>名前</a:t>
            </a:r>
          </a:p>
        </p:txBody>
      </p:sp>
      <p:sp>
        <p:nvSpPr>
          <p:cNvPr id="27" name="正方形/長方形 26">
            <a:extLst>
              <a:ext uri="{FF2B5EF4-FFF2-40B4-BE49-F238E27FC236}">
                <a16:creationId xmlns:a16="http://schemas.microsoft.com/office/drawing/2014/main" id="{C21BF862-9BE2-8F45-95F5-D9FCB4137A2E}"/>
              </a:ext>
            </a:extLst>
          </p:cNvPr>
          <p:cNvSpPr/>
          <p:nvPr/>
        </p:nvSpPr>
        <p:spPr>
          <a:xfrm>
            <a:off x="2869750" y="3756650"/>
            <a:ext cx="1050751" cy="327600"/>
          </a:xfrm>
          <a:prstGeom prst="rect">
            <a:avLst/>
          </a:prstGeom>
          <a:solidFill>
            <a:srgbClr val="FFBE00"/>
          </a:solidFill>
        </p:spPr>
        <p:txBody>
          <a:bodyPr wrap="square" tIns="108000" rIns="90000" anchor="ctr">
            <a:spAutoFit/>
          </a:bodyPr>
          <a:lstStyle/>
          <a:p>
            <a:pPr lvl="0" algn="ctr">
              <a:lnSpc>
                <a:spcPct val="90000"/>
              </a:lnSpc>
              <a:spcBef>
                <a:spcPts val="1000"/>
              </a:spcBef>
            </a:pPr>
            <a:r>
              <a:rPr lang="ja-JP" altLang="en-US" sz="1100" b="1">
                <a:latin typeface="Meiryo" charset="-128"/>
                <a:ea typeface="Meiryo" charset="-128"/>
                <a:cs typeface="Meiryo" charset="-128"/>
              </a:rPr>
              <a:t>プロフィール</a:t>
            </a:r>
          </a:p>
        </p:txBody>
      </p:sp>
      <p:sp>
        <p:nvSpPr>
          <p:cNvPr id="28" name="正方形/長方形 27">
            <a:extLst>
              <a:ext uri="{FF2B5EF4-FFF2-40B4-BE49-F238E27FC236}">
                <a16:creationId xmlns:a16="http://schemas.microsoft.com/office/drawing/2014/main" id="{EA25FE6A-C4D1-314D-9F76-364088712D13}"/>
              </a:ext>
            </a:extLst>
          </p:cNvPr>
          <p:cNvSpPr/>
          <p:nvPr/>
        </p:nvSpPr>
        <p:spPr>
          <a:xfrm>
            <a:off x="2869750" y="4105349"/>
            <a:ext cx="1050751" cy="326037"/>
          </a:xfrm>
          <a:prstGeom prst="rect">
            <a:avLst/>
          </a:prstGeom>
          <a:solidFill>
            <a:srgbClr val="FFBE00"/>
          </a:solidFill>
        </p:spPr>
        <p:txBody>
          <a:bodyPr wrap="square" tIns="108000" rIns="90000" anchor="ctr">
            <a:spAutoFit/>
          </a:bodyPr>
          <a:lstStyle/>
          <a:p>
            <a:pPr lvl="0" algn="ctr">
              <a:lnSpc>
                <a:spcPct val="90000"/>
              </a:lnSpc>
              <a:spcBef>
                <a:spcPts val="1000"/>
              </a:spcBef>
            </a:pPr>
            <a:r>
              <a:rPr lang="ja-JP" altLang="en-US" sz="1200" b="1">
                <a:latin typeface="Meiryo" charset="-128"/>
                <a:ea typeface="Meiryo" charset="-128"/>
                <a:cs typeface="Meiryo" charset="-128"/>
              </a:rPr>
              <a:t>写真</a:t>
            </a:r>
          </a:p>
        </p:txBody>
      </p:sp>
      <p:sp>
        <p:nvSpPr>
          <p:cNvPr id="29" name="正方形/長方形 28">
            <a:extLst>
              <a:ext uri="{FF2B5EF4-FFF2-40B4-BE49-F238E27FC236}">
                <a16:creationId xmlns:a16="http://schemas.microsoft.com/office/drawing/2014/main" id="{E7B32A5A-771D-A943-AE2A-C677E1AB2AC1}"/>
              </a:ext>
            </a:extLst>
          </p:cNvPr>
          <p:cNvSpPr/>
          <p:nvPr/>
        </p:nvSpPr>
        <p:spPr>
          <a:xfrm>
            <a:off x="2869750" y="4452406"/>
            <a:ext cx="1050751" cy="326037"/>
          </a:xfrm>
          <a:prstGeom prst="rect">
            <a:avLst/>
          </a:prstGeom>
          <a:solidFill>
            <a:srgbClr val="FFBE00"/>
          </a:solidFill>
        </p:spPr>
        <p:txBody>
          <a:bodyPr wrap="square" tIns="108000" rIns="90000" anchor="ctr">
            <a:spAutoFit/>
          </a:bodyPr>
          <a:lstStyle/>
          <a:p>
            <a:pPr lvl="0" algn="ctr">
              <a:lnSpc>
                <a:spcPct val="90000"/>
              </a:lnSpc>
              <a:spcBef>
                <a:spcPts val="1000"/>
              </a:spcBef>
            </a:pPr>
            <a:r>
              <a:rPr lang="en-US" altLang="ja-JP" sz="1200" b="1">
                <a:latin typeface="Meiryo" charset="-128"/>
                <a:ea typeface="Meiryo" charset="-128"/>
                <a:cs typeface="Meiryo" charset="-128"/>
              </a:rPr>
              <a:t>URL</a:t>
            </a:r>
            <a:endParaRPr lang="ja-JP" altLang="en-US" sz="1200" b="1">
              <a:latin typeface="Meiryo" charset="-128"/>
              <a:ea typeface="Meiryo" charset="-128"/>
              <a:cs typeface="Meiryo" charset="-128"/>
            </a:endParaRPr>
          </a:p>
        </p:txBody>
      </p:sp>
      <p:sp>
        <p:nvSpPr>
          <p:cNvPr id="30" name="正方形/長方形 29">
            <a:extLst>
              <a:ext uri="{FF2B5EF4-FFF2-40B4-BE49-F238E27FC236}">
                <a16:creationId xmlns:a16="http://schemas.microsoft.com/office/drawing/2014/main" id="{A97E495E-AEA8-A04E-A5C3-7E8A139928E9}"/>
              </a:ext>
            </a:extLst>
          </p:cNvPr>
          <p:cNvSpPr/>
          <p:nvPr/>
        </p:nvSpPr>
        <p:spPr>
          <a:xfrm>
            <a:off x="2869750" y="4856848"/>
            <a:ext cx="1050751" cy="326037"/>
          </a:xfrm>
          <a:prstGeom prst="rect">
            <a:avLst/>
          </a:prstGeom>
          <a:solidFill>
            <a:schemeClr val="bg1"/>
          </a:solidFill>
          <a:ln>
            <a:solidFill>
              <a:srgbClr val="0070C0"/>
            </a:solidFill>
          </a:ln>
        </p:spPr>
        <p:txBody>
          <a:bodyPr wrap="square" tIns="108000" rIns="90000" anchor="ctr">
            <a:spAutoFit/>
          </a:bodyPr>
          <a:lstStyle/>
          <a:p>
            <a:pPr lvl="0" algn="ctr">
              <a:lnSpc>
                <a:spcPct val="90000"/>
              </a:lnSpc>
              <a:spcBef>
                <a:spcPts val="1000"/>
              </a:spcBef>
            </a:pPr>
            <a:r>
              <a:rPr lang="ja-JP" altLang="en-US" sz="1200" b="1">
                <a:latin typeface="Meiryo" charset="-128"/>
                <a:ea typeface="Meiryo" charset="-128"/>
                <a:cs typeface="Meiryo" charset="-128"/>
              </a:rPr>
              <a:t>　書籍</a:t>
            </a:r>
          </a:p>
        </p:txBody>
      </p:sp>
      <p:pic>
        <p:nvPicPr>
          <p:cNvPr id="32" name="図 31">
            <a:extLst>
              <a:ext uri="{FF2B5EF4-FFF2-40B4-BE49-F238E27FC236}">
                <a16:creationId xmlns:a16="http://schemas.microsoft.com/office/drawing/2014/main" id="{088D2374-694A-AA4C-9526-303CE4140536}"/>
              </a:ext>
            </a:extLst>
          </p:cNvPr>
          <p:cNvPicPr>
            <a:picLocks noChangeAspect="1"/>
          </p:cNvPicPr>
          <p:nvPr/>
        </p:nvPicPr>
        <p:blipFill>
          <a:blip r:embed="rId6"/>
          <a:stretch>
            <a:fillRect/>
          </a:stretch>
        </p:blipFill>
        <p:spPr>
          <a:xfrm>
            <a:off x="3043505" y="4896259"/>
            <a:ext cx="255605" cy="255605"/>
          </a:xfrm>
          <a:prstGeom prst="rect">
            <a:avLst/>
          </a:prstGeom>
        </p:spPr>
      </p:pic>
      <p:cxnSp>
        <p:nvCxnSpPr>
          <p:cNvPr id="36" name="直線矢印コネクタ 35">
            <a:extLst>
              <a:ext uri="{FF2B5EF4-FFF2-40B4-BE49-F238E27FC236}">
                <a16:creationId xmlns:a16="http://schemas.microsoft.com/office/drawing/2014/main" id="{122521A5-B8A2-F548-BC2D-003620D86742}"/>
              </a:ext>
            </a:extLst>
          </p:cNvPr>
          <p:cNvCxnSpPr>
            <a:cxnSpLocks/>
            <a:stCxn id="33" idx="3"/>
            <a:endCxn id="30" idx="1"/>
          </p:cNvCxnSpPr>
          <p:nvPr/>
        </p:nvCxnSpPr>
        <p:spPr>
          <a:xfrm>
            <a:off x="2123875" y="3691053"/>
            <a:ext cx="745875" cy="1328814"/>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矢印コネクタ 38">
            <a:extLst>
              <a:ext uri="{FF2B5EF4-FFF2-40B4-BE49-F238E27FC236}">
                <a16:creationId xmlns:a16="http://schemas.microsoft.com/office/drawing/2014/main" id="{216136C1-BEBA-6A47-B043-2B45B5EC5243}"/>
              </a:ext>
            </a:extLst>
          </p:cNvPr>
          <p:cNvCxnSpPr>
            <a:cxnSpLocks/>
            <a:endCxn id="24" idx="3"/>
          </p:cNvCxnSpPr>
          <p:nvPr/>
        </p:nvCxnSpPr>
        <p:spPr>
          <a:xfrm flipH="1">
            <a:off x="1951025" y="3691053"/>
            <a:ext cx="704429" cy="1339229"/>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76816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626912AB-A659-B044-B91C-44DCC649FB49}"/>
              </a:ext>
            </a:extLst>
          </p:cNvPr>
          <p:cNvPicPr>
            <a:picLocks noChangeAspect="1"/>
          </p:cNvPicPr>
          <p:nvPr/>
        </p:nvPicPr>
        <p:blipFill>
          <a:blip r:embed="rId3"/>
          <a:stretch>
            <a:fillRect/>
          </a:stretch>
        </p:blipFill>
        <p:spPr>
          <a:xfrm>
            <a:off x="1540088" y="2757489"/>
            <a:ext cx="6645275" cy="3196880"/>
          </a:xfrm>
          <a:prstGeom prst="rect">
            <a:avLst/>
          </a:prstGeom>
        </p:spPr>
      </p:pic>
      <p:sp>
        <p:nvSpPr>
          <p:cNvPr id="3" name="テキスト プレースホルダー 2">
            <a:extLst>
              <a:ext uri="{FF2B5EF4-FFF2-40B4-BE49-F238E27FC236}">
                <a16:creationId xmlns:a16="http://schemas.microsoft.com/office/drawing/2014/main" id="{5B2FF288-0B62-6A41-86DD-485481226348}"/>
              </a:ext>
            </a:extLst>
          </p:cNvPr>
          <p:cNvSpPr>
            <a:spLocks noGrp="1"/>
          </p:cNvSpPr>
          <p:nvPr>
            <p:ph type="body" sz="quarter" idx="13"/>
          </p:nvPr>
        </p:nvSpPr>
        <p:spPr>
          <a:xfrm>
            <a:off x="654050" y="1105655"/>
            <a:ext cx="8724900" cy="4836102"/>
          </a:xfrm>
        </p:spPr>
        <p:txBody>
          <a:bodyPr/>
          <a:lstStyle/>
          <a:p>
            <a:pPr marL="0" indent="0">
              <a:buNone/>
            </a:pPr>
            <a:r>
              <a:rPr lang="ja-JP" altLang="en-US"/>
              <a:t>入力項目のセットを「ひな形」として予め作成しておくことができます。</a:t>
            </a:r>
            <a:br>
              <a:rPr lang="en-US" altLang="ja-JP"/>
            </a:br>
            <a:r>
              <a:rPr lang="ja-JP" altLang="en-US"/>
              <a:t>合わせて対応する出力テンプレートを定義することで、ブログ記事 </a:t>
            </a:r>
            <a:r>
              <a:rPr lang="en-US" altLang="ja-JP"/>
              <a:t>/ </a:t>
            </a:r>
            <a:r>
              <a:rPr lang="ja-JP" altLang="en-US"/>
              <a:t>ウェブページの作成作業や出力内容の定型化を容易にし、展開するコンテンツの品質を一定に保つことができます。</a:t>
            </a:r>
            <a:endParaRPr lang="en-US" altLang="ja-JP" sz="3600">
              <a:latin typeface="メイリオ" pitchFamily="50" charset="-128"/>
              <a:ea typeface="メイリオ" pitchFamily="50" charset="-128"/>
              <a:cs typeface="メイリオ" pitchFamily="50" charset="-128"/>
            </a:endParaRPr>
          </a:p>
        </p:txBody>
      </p:sp>
      <p:sp>
        <p:nvSpPr>
          <p:cNvPr id="4" name="フッター プレースホルダー 3">
            <a:extLst>
              <a:ext uri="{FF2B5EF4-FFF2-40B4-BE49-F238E27FC236}">
                <a16:creationId xmlns:a16="http://schemas.microsoft.com/office/drawing/2014/main" id="{27688B03-CD72-0D4A-827D-8A8343DB5EF6}"/>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FAD414CE-B7EF-3B4D-BC68-9602D37FF098}"/>
              </a:ext>
            </a:extLst>
          </p:cNvPr>
          <p:cNvSpPr>
            <a:spLocks noGrp="1"/>
          </p:cNvSpPr>
          <p:nvPr>
            <p:ph type="sldNum" sz="quarter" idx="12"/>
          </p:nvPr>
        </p:nvSpPr>
        <p:spPr/>
        <p:txBody>
          <a:bodyPr/>
          <a:lstStyle/>
          <a:p>
            <a:fld id="{34A33FB1-FE07-45E7-845D-641C44171B92}" type="slidenum">
              <a:rPr lang="ja-JP" altLang="en-US" smtClean="0"/>
              <a:pPr/>
              <a:t>35</a:t>
            </a:fld>
            <a:endParaRPr lang="ja-JP" altLang="en-US"/>
          </a:p>
        </p:txBody>
      </p:sp>
      <p:sp>
        <p:nvSpPr>
          <p:cNvPr id="6" name="平行四辺形 5">
            <a:extLst>
              <a:ext uri="{FF2B5EF4-FFF2-40B4-BE49-F238E27FC236}">
                <a16:creationId xmlns:a16="http://schemas.microsoft.com/office/drawing/2014/main" id="{F1847495-E401-7C47-AD01-5E7A9A3CBD4F}"/>
              </a:ext>
            </a:extLst>
          </p:cNvPr>
          <p:cNvSpPr/>
          <p:nvPr/>
        </p:nvSpPr>
        <p:spPr>
          <a:xfrm rot="10800000">
            <a:off x="2521779" y="287416"/>
            <a:ext cx="1942221"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a:extLst>
              <a:ext uri="{FF2B5EF4-FFF2-40B4-BE49-F238E27FC236}">
                <a16:creationId xmlns:a16="http://schemas.microsoft.com/office/drawing/2014/main" id="{CBA10B21-EBCB-7E4C-8F3E-EAE534967A05}"/>
              </a:ext>
            </a:extLst>
          </p:cNvPr>
          <p:cNvSpPr>
            <a:spLocks noGrp="1"/>
          </p:cNvSpPr>
          <p:nvPr>
            <p:ph type="ctrTitle"/>
          </p:nvPr>
        </p:nvSpPr>
        <p:spPr/>
        <p:txBody>
          <a:bodyPr>
            <a:noAutofit/>
          </a:bodyPr>
          <a:lstStyle/>
          <a:p>
            <a:pPr lvl="0"/>
            <a:r>
              <a:rPr lang="ja-JP" altLang="en-US" sz="2200" b="1">
                <a:latin typeface="Meiryo" panose="020B0604030504040204" pitchFamily="34" charset="-128"/>
                <a:ea typeface="Meiryo" panose="020B0604030504040204" pitchFamily="34" charset="-128"/>
              </a:rPr>
              <a:t>テンプレート・セレクタ</a:t>
            </a:r>
            <a:endParaRPr kumimoji="1" lang="ja-JP" altLang="en-US" sz="2200" b="1">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0346471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F169E523-2F09-5846-A08B-B7CD467FDBDD}"/>
              </a:ext>
            </a:extLst>
          </p:cNvPr>
          <p:cNvPicPr>
            <a:picLocks noChangeAspect="1"/>
          </p:cNvPicPr>
          <p:nvPr/>
        </p:nvPicPr>
        <p:blipFill rotWithShape="1">
          <a:blip r:embed="rId3"/>
          <a:srcRect b="13586"/>
          <a:stretch/>
        </p:blipFill>
        <p:spPr>
          <a:xfrm>
            <a:off x="784976" y="1891410"/>
            <a:ext cx="4992370" cy="2844993"/>
          </a:xfrm>
          <a:prstGeom prst="rect">
            <a:avLst/>
          </a:prstGeom>
          <a:ln>
            <a:solidFill>
              <a:schemeClr val="bg1">
                <a:lumMod val="75000"/>
              </a:schemeClr>
            </a:solidFill>
          </a:ln>
        </p:spPr>
      </p:pic>
      <p:pic>
        <p:nvPicPr>
          <p:cNvPr id="13" name="図 12">
            <a:extLst>
              <a:ext uri="{FF2B5EF4-FFF2-40B4-BE49-F238E27FC236}">
                <a16:creationId xmlns:a16="http://schemas.microsoft.com/office/drawing/2014/main" id="{32B6A81C-F65F-924C-B722-B688D72B5F45}"/>
              </a:ext>
            </a:extLst>
          </p:cNvPr>
          <p:cNvPicPr>
            <a:picLocks noChangeAspect="1"/>
          </p:cNvPicPr>
          <p:nvPr/>
        </p:nvPicPr>
        <p:blipFill>
          <a:blip r:embed="rId4"/>
          <a:stretch>
            <a:fillRect/>
          </a:stretch>
        </p:blipFill>
        <p:spPr>
          <a:xfrm>
            <a:off x="2185793" y="5108831"/>
            <a:ext cx="7384221" cy="926741"/>
          </a:xfrm>
          <a:prstGeom prst="rect">
            <a:avLst/>
          </a:prstGeom>
        </p:spPr>
      </p:pic>
      <p:sp>
        <p:nvSpPr>
          <p:cNvPr id="3" name="テキスト プレースホルダー 2">
            <a:extLst>
              <a:ext uri="{FF2B5EF4-FFF2-40B4-BE49-F238E27FC236}">
                <a16:creationId xmlns:a16="http://schemas.microsoft.com/office/drawing/2014/main" id="{5B2FF288-0B62-6A41-86DD-485481226348}"/>
              </a:ext>
            </a:extLst>
          </p:cNvPr>
          <p:cNvSpPr>
            <a:spLocks noGrp="1"/>
          </p:cNvSpPr>
          <p:nvPr>
            <p:ph type="body" sz="quarter" idx="13"/>
          </p:nvPr>
        </p:nvSpPr>
        <p:spPr/>
        <p:txBody>
          <a:bodyPr/>
          <a:lstStyle/>
          <a:p>
            <a:pPr marL="0" indent="0">
              <a:buNone/>
            </a:pPr>
            <a:r>
              <a:rPr lang="ja-JP" altLang="en-US">
                <a:solidFill>
                  <a:srgbClr val="333333"/>
                </a:solidFill>
                <a:latin typeface="Meiryo Regular"/>
              </a:rPr>
              <a:t>ブログ型</a:t>
            </a:r>
            <a:r>
              <a:rPr lang="en-US" altLang="ja-JP">
                <a:solidFill>
                  <a:srgbClr val="333333"/>
                </a:solidFill>
                <a:latin typeface="Meiryo Regular"/>
              </a:rPr>
              <a:t> CMS </a:t>
            </a:r>
            <a:r>
              <a:rPr lang="ja-JP" altLang="en-US">
                <a:solidFill>
                  <a:srgbClr val="333333"/>
                </a:solidFill>
                <a:latin typeface="Meiryo Regular"/>
              </a:rPr>
              <a:t>が苦手な階層管理、表示順設定等も、ドラッグ</a:t>
            </a:r>
            <a:r>
              <a:rPr lang="en-US" altLang="ja-JP">
                <a:solidFill>
                  <a:srgbClr val="333333"/>
                </a:solidFill>
                <a:latin typeface="Meiryo Regular"/>
              </a:rPr>
              <a:t>&amp;</a:t>
            </a:r>
            <a:r>
              <a:rPr lang="ja-JP" altLang="en-US">
                <a:solidFill>
                  <a:srgbClr val="333333"/>
                </a:solidFill>
                <a:latin typeface="Meiryo Regular"/>
              </a:rPr>
              <a:t>ドロップで簡単に行えます。</a:t>
            </a:r>
            <a:endParaRPr lang="en-US" altLang="ja-JP">
              <a:solidFill>
                <a:srgbClr val="333333"/>
              </a:solidFill>
              <a:latin typeface="Meiryo Regular"/>
            </a:endParaRPr>
          </a:p>
        </p:txBody>
      </p:sp>
      <p:sp>
        <p:nvSpPr>
          <p:cNvPr id="4" name="フッター プレースホルダー 3">
            <a:extLst>
              <a:ext uri="{FF2B5EF4-FFF2-40B4-BE49-F238E27FC236}">
                <a16:creationId xmlns:a16="http://schemas.microsoft.com/office/drawing/2014/main" id="{27688B03-CD72-0D4A-827D-8A8343DB5EF6}"/>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FAD414CE-B7EF-3B4D-BC68-9602D37FF098}"/>
              </a:ext>
            </a:extLst>
          </p:cNvPr>
          <p:cNvSpPr>
            <a:spLocks noGrp="1"/>
          </p:cNvSpPr>
          <p:nvPr>
            <p:ph type="sldNum" sz="quarter" idx="12"/>
          </p:nvPr>
        </p:nvSpPr>
        <p:spPr/>
        <p:txBody>
          <a:bodyPr/>
          <a:lstStyle/>
          <a:p>
            <a:fld id="{34A33FB1-FE07-45E7-845D-641C44171B92}" type="slidenum">
              <a:rPr lang="ja-JP" altLang="en-US" smtClean="0"/>
              <a:pPr/>
              <a:t>36</a:t>
            </a:fld>
            <a:endParaRPr lang="ja-JP" altLang="en-US"/>
          </a:p>
        </p:txBody>
      </p:sp>
      <p:sp>
        <p:nvSpPr>
          <p:cNvPr id="6" name="平行四辺形 5">
            <a:extLst>
              <a:ext uri="{FF2B5EF4-FFF2-40B4-BE49-F238E27FC236}">
                <a16:creationId xmlns:a16="http://schemas.microsoft.com/office/drawing/2014/main" id="{6E297E9F-159A-4E43-8200-A78C86DB56EA}"/>
              </a:ext>
            </a:extLst>
          </p:cNvPr>
          <p:cNvSpPr/>
          <p:nvPr/>
        </p:nvSpPr>
        <p:spPr>
          <a:xfrm rot="10800000">
            <a:off x="2521779" y="287416"/>
            <a:ext cx="1942221"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a:extLst>
              <a:ext uri="{FF2B5EF4-FFF2-40B4-BE49-F238E27FC236}">
                <a16:creationId xmlns:a16="http://schemas.microsoft.com/office/drawing/2014/main" id="{CBA10B21-EBCB-7E4C-8F3E-EAE534967A05}"/>
              </a:ext>
            </a:extLst>
          </p:cNvPr>
          <p:cNvSpPr>
            <a:spLocks noGrp="1"/>
          </p:cNvSpPr>
          <p:nvPr>
            <p:ph type="ctrTitle"/>
          </p:nvPr>
        </p:nvSpPr>
        <p:spPr/>
        <p:txBody>
          <a:bodyPr>
            <a:noAutofit/>
          </a:bodyPr>
          <a:lstStyle/>
          <a:p>
            <a:pPr lvl="0"/>
            <a:r>
              <a:rPr lang="ja-JP" altLang="en-US" sz="2200" b="1">
                <a:latin typeface="Meiryo" panose="020B0604030504040204" pitchFamily="34" charset="-128"/>
                <a:ea typeface="Meiryo" panose="020B0604030504040204" pitchFamily="34" charset="-128"/>
              </a:rPr>
              <a:t>階層管理・ソート順指定</a:t>
            </a:r>
            <a:endParaRPr kumimoji="1" lang="ja-JP" altLang="en-US" sz="2200" b="1">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0F28E019-8AB3-9B4B-9DBF-0388A5F594B8}"/>
              </a:ext>
            </a:extLst>
          </p:cNvPr>
          <p:cNvSpPr/>
          <p:nvPr/>
        </p:nvSpPr>
        <p:spPr>
          <a:xfrm>
            <a:off x="5076637" y="5172455"/>
            <a:ext cx="1398156" cy="863117"/>
          </a:xfrm>
          <a:prstGeom prst="rect">
            <a:avLst/>
          </a:prstGeom>
          <a:noFill/>
          <a:ln w="25400">
            <a:solidFill>
              <a:srgbClr val="9713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5" name="正方形/長方形 14">
            <a:extLst>
              <a:ext uri="{FF2B5EF4-FFF2-40B4-BE49-F238E27FC236}">
                <a16:creationId xmlns:a16="http://schemas.microsoft.com/office/drawing/2014/main" id="{F48C0B60-2C18-1E4E-9512-2533F31A499C}"/>
              </a:ext>
            </a:extLst>
          </p:cNvPr>
          <p:cNvSpPr/>
          <p:nvPr/>
        </p:nvSpPr>
        <p:spPr>
          <a:xfrm>
            <a:off x="3608439" y="2228341"/>
            <a:ext cx="2167276" cy="1646936"/>
          </a:xfrm>
          <a:prstGeom prst="rect">
            <a:avLst/>
          </a:prstGeom>
          <a:noFill/>
          <a:ln w="25400">
            <a:solidFill>
              <a:srgbClr val="9713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6" name="右矢印 15">
            <a:extLst>
              <a:ext uri="{FF2B5EF4-FFF2-40B4-BE49-F238E27FC236}">
                <a16:creationId xmlns:a16="http://schemas.microsoft.com/office/drawing/2014/main" id="{77B6EDDD-A5D4-4843-A92B-6183845C443A}"/>
              </a:ext>
            </a:extLst>
          </p:cNvPr>
          <p:cNvSpPr/>
          <p:nvPr/>
        </p:nvSpPr>
        <p:spPr bwMode="auto">
          <a:xfrm rot="3858395">
            <a:off x="5121221" y="4531638"/>
            <a:ext cx="460375" cy="357188"/>
          </a:xfrm>
          <a:prstGeom prst="rightArrow">
            <a:avLst/>
          </a:prstGeom>
          <a:solidFill>
            <a:srgbClr val="0070C0"/>
          </a:solidFill>
          <a:ln w="9525" cap="flat" cmpd="sng" algn="ctr">
            <a:noFill/>
            <a:prstDash val="solid"/>
            <a:round/>
            <a:headEnd type="none" w="med" len="med"/>
            <a:tailEnd type="none" w="med" len="med"/>
          </a:ln>
          <a:effectLst/>
        </p:spPr>
        <p:txBody>
          <a:bodyPr/>
          <a:lstStyle/>
          <a:p>
            <a:pPr defTabSz="914400" eaLnBrk="1" hangingPunct="1">
              <a:defRPr/>
            </a:pPr>
            <a:endParaRPr kumimoji="1" lang="ja-JP" altLang="en-US" sz="2400">
              <a:latin typeface="Meiryo Regular"/>
              <a:ea typeface="ＭＳ Ｐゴシック" pitchFamily="-111" charset="-128"/>
            </a:endParaRPr>
          </a:p>
        </p:txBody>
      </p:sp>
      <p:pic>
        <p:nvPicPr>
          <p:cNvPr id="19" name="図 18">
            <a:extLst>
              <a:ext uri="{FF2B5EF4-FFF2-40B4-BE49-F238E27FC236}">
                <a16:creationId xmlns:a16="http://schemas.microsoft.com/office/drawing/2014/main" id="{FB1FF981-A5CA-F04B-8259-F53C2AA197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6243" y="1900330"/>
            <a:ext cx="371164" cy="134968"/>
          </a:xfrm>
          <a:prstGeom prst="rect">
            <a:avLst/>
          </a:prstGeom>
        </p:spPr>
      </p:pic>
    </p:spTree>
    <p:extLst>
      <p:ext uri="{BB962C8B-B14F-4D97-AF65-F5344CB8AC3E}">
        <p14:creationId xmlns:p14="http://schemas.microsoft.com/office/powerpoint/2010/main" val="18499718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C33AA139-EFBB-164B-8747-93C5B8A7EAF4}"/>
              </a:ext>
            </a:extLst>
          </p:cNvPr>
          <p:cNvPicPr>
            <a:picLocks noChangeAspect="1"/>
          </p:cNvPicPr>
          <p:nvPr/>
        </p:nvPicPr>
        <p:blipFill rotWithShape="1">
          <a:blip r:embed="rId3"/>
          <a:srcRect t="1" r="24825" b="33027"/>
          <a:stretch/>
        </p:blipFill>
        <p:spPr>
          <a:xfrm>
            <a:off x="5940169" y="4755959"/>
            <a:ext cx="2555649" cy="1618203"/>
          </a:xfrm>
          <a:prstGeom prst="rect">
            <a:avLst/>
          </a:prstGeom>
          <a:ln>
            <a:noFill/>
          </a:ln>
        </p:spPr>
      </p:pic>
      <p:sp>
        <p:nvSpPr>
          <p:cNvPr id="3" name="テキスト プレースホルダー 2">
            <a:extLst>
              <a:ext uri="{FF2B5EF4-FFF2-40B4-BE49-F238E27FC236}">
                <a16:creationId xmlns:a16="http://schemas.microsoft.com/office/drawing/2014/main" id="{5B2FF288-0B62-6A41-86DD-485481226348}"/>
              </a:ext>
            </a:extLst>
          </p:cNvPr>
          <p:cNvSpPr>
            <a:spLocks noGrp="1"/>
          </p:cNvSpPr>
          <p:nvPr>
            <p:ph type="body" sz="quarter" idx="13"/>
          </p:nvPr>
        </p:nvSpPr>
        <p:spPr/>
        <p:txBody>
          <a:bodyPr/>
          <a:lstStyle/>
          <a:p>
            <a:pPr marL="0" indent="0" fontAlgn="ctr">
              <a:spcBef>
                <a:spcPct val="20000"/>
              </a:spcBef>
              <a:buNone/>
            </a:pPr>
            <a:r>
              <a:rPr lang="ja-JP" altLang="en-US">
                <a:solidFill>
                  <a:srgbClr val="333333"/>
                </a:solidFill>
                <a:latin typeface="Meiryo Regular"/>
              </a:rPr>
              <a:t>あらかじめ公開・非公開日時を設定すれば、タイムリーな情報公開が可能です。日時を指定して既存ページの内容を差し替えることもできます。</a:t>
            </a:r>
            <a:endParaRPr lang="en-US" altLang="ja-JP" sz="3200">
              <a:solidFill>
                <a:srgbClr val="333333"/>
              </a:solidFill>
              <a:latin typeface="Meiryo Regular"/>
            </a:endParaRPr>
          </a:p>
        </p:txBody>
      </p:sp>
      <p:sp>
        <p:nvSpPr>
          <p:cNvPr id="4" name="フッター プレースホルダー 3">
            <a:extLst>
              <a:ext uri="{FF2B5EF4-FFF2-40B4-BE49-F238E27FC236}">
                <a16:creationId xmlns:a16="http://schemas.microsoft.com/office/drawing/2014/main" id="{27688B03-CD72-0D4A-827D-8A8343DB5EF6}"/>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FAD414CE-B7EF-3B4D-BC68-9602D37FF098}"/>
              </a:ext>
            </a:extLst>
          </p:cNvPr>
          <p:cNvSpPr>
            <a:spLocks noGrp="1"/>
          </p:cNvSpPr>
          <p:nvPr>
            <p:ph type="sldNum" sz="quarter" idx="12"/>
          </p:nvPr>
        </p:nvSpPr>
        <p:spPr/>
        <p:txBody>
          <a:bodyPr/>
          <a:lstStyle/>
          <a:p>
            <a:fld id="{34A33FB1-FE07-45E7-845D-641C44171B92}" type="slidenum">
              <a:rPr lang="ja-JP" altLang="en-US" smtClean="0"/>
              <a:pPr/>
              <a:t>37</a:t>
            </a:fld>
            <a:endParaRPr lang="ja-JP" altLang="en-US"/>
          </a:p>
        </p:txBody>
      </p:sp>
      <p:sp>
        <p:nvSpPr>
          <p:cNvPr id="6" name="平行四辺形 5">
            <a:extLst>
              <a:ext uri="{FF2B5EF4-FFF2-40B4-BE49-F238E27FC236}">
                <a16:creationId xmlns:a16="http://schemas.microsoft.com/office/drawing/2014/main" id="{1023F7C6-7595-FB47-B572-023BFB9F61D1}"/>
              </a:ext>
            </a:extLst>
          </p:cNvPr>
          <p:cNvSpPr/>
          <p:nvPr/>
        </p:nvSpPr>
        <p:spPr>
          <a:xfrm rot="10800000">
            <a:off x="3592083" y="287021"/>
            <a:ext cx="5546690"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a:extLst>
              <a:ext uri="{FF2B5EF4-FFF2-40B4-BE49-F238E27FC236}">
                <a16:creationId xmlns:a16="http://schemas.microsoft.com/office/drawing/2014/main" id="{CBA10B21-EBCB-7E4C-8F3E-EAE534967A05}"/>
              </a:ext>
            </a:extLst>
          </p:cNvPr>
          <p:cNvSpPr>
            <a:spLocks noGrp="1"/>
          </p:cNvSpPr>
          <p:nvPr>
            <p:ph type="ctrTitle"/>
          </p:nvPr>
        </p:nvSpPr>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200" b="1" i="0" kern="1200">
                <a:solidFill>
                  <a:schemeClr val="bg1"/>
                </a:solidFill>
                <a:effectLst/>
                <a:latin typeface="Meiryo" panose="020B0604030504040204" pitchFamily="34" charset="-128"/>
                <a:ea typeface="Meiryo" panose="020B0604030504040204" pitchFamily="34" charset="-128"/>
              </a:rPr>
              <a:t>時限公開機能・ステージングサーバー（公開サーバー）連携</a:t>
            </a:r>
            <a:r>
              <a:rPr kumimoji="1" lang="en-US" altLang="ja-JP" sz="2200" b="1" i="0" kern="1200">
                <a:solidFill>
                  <a:schemeClr val="bg1"/>
                </a:solidFill>
                <a:effectLst/>
                <a:latin typeface="Meiryo" panose="020B0604030504040204" pitchFamily="34" charset="-128"/>
                <a:ea typeface="Meiryo" panose="020B0604030504040204" pitchFamily="34" charset="-128"/>
              </a:rPr>
              <a:t> </a:t>
            </a:r>
            <a:r>
              <a:rPr lang="ja-JP" altLang="en-US" sz="2200" b="1">
                <a:latin typeface="Meiryo" panose="020B0604030504040204" pitchFamily="34" charset="-128"/>
                <a:ea typeface="Meiryo" panose="020B0604030504040204" pitchFamily="34" charset="-128"/>
              </a:rPr>
              <a:t>①</a:t>
            </a:r>
            <a:endParaRPr kumimoji="1" lang="ja-JP" altLang="en-US" sz="2200" b="1">
              <a:latin typeface="Meiryo" panose="020B0604030504040204" pitchFamily="34" charset="-128"/>
              <a:ea typeface="Meiryo" panose="020B0604030504040204" pitchFamily="34" charset="-128"/>
            </a:endParaRPr>
          </a:p>
        </p:txBody>
      </p:sp>
      <p:sp>
        <p:nvSpPr>
          <p:cNvPr id="11" name="縦書きテキスト プレースホルダ 5">
            <a:extLst>
              <a:ext uri="{FF2B5EF4-FFF2-40B4-BE49-F238E27FC236}">
                <a16:creationId xmlns:a16="http://schemas.microsoft.com/office/drawing/2014/main" id="{6FB8487C-BC5E-0742-A126-41E9384B01A9}"/>
              </a:ext>
            </a:extLst>
          </p:cNvPr>
          <p:cNvSpPr txBox="1">
            <a:spLocks/>
          </p:cNvSpPr>
          <p:nvPr/>
        </p:nvSpPr>
        <p:spPr bwMode="auto">
          <a:xfrm>
            <a:off x="3395216" y="1884438"/>
            <a:ext cx="59404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日時を指定してページを差し替えるために、ページの次期バージョンを作成することが可能</a:t>
            </a:r>
            <a:endParaRPr lang="en-US" altLang="ja-JP" sz="1050">
              <a:solidFill>
                <a:srgbClr val="333333"/>
              </a:solidFill>
              <a:latin typeface="Meiryo" panose="020B0604030504040204" pitchFamily="34" charset="-128"/>
              <a:ea typeface="Meiryo" panose="020B0604030504040204" pitchFamily="34" charset="-128"/>
            </a:endParaRPr>
          </a:p>
        </p:txBody>
      </p:sp>
      <p:sp>
        <p:nvSpPr>
          <p:cNvPr id="12" name="縦書きテキスト プレースホルダ 5">
            <a:extLst>
              <a:ext uri="{FF2B5EF4-FFF2-40B4-BE49-F238E27FC236}">
                <a16:creationId xmlns:a16="http://schemas.microsoft.com/office/drawing/2014/main" id="{2429E851-C331-8B44-9235-83A4CEE54726}"/>
              </a:ext>
            </a:extLst>
          </p:cNvPr>
          <p:cNvSpPr txBox="1">
            <a:spLocks/>
          </p:cNvSpPr>
          <p:nvPr/>
        </p:nvSpPr>
        <p:spPr bwMode="auto">
          <a:xfrm>
            <a:off x="861105" y="2614668"/>
            <a:ext cx="364605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カレンダーから日付を</a:t>
            </a:r>
            <a:endParaRPr lang="en-US" altLang="ja-JP" sz="1050">
              <a:solidFill>
                <a:srgbClr val="333333"/>
              </a:solidFill>
              <a:latin typeface="Meiryo" panose="020B0604030504040204" pitchFamily="34" charset="-128"/>
              <a:ea typeface="Meiryo" panose="020B0604030504040204" pitchFamily="34" charset="-128"/>
            </a:endParaRPr>
          </a:p>
          <a:p>
            <a:pP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選んで日時指定公開</a:t>
            </a:r>
            <a:endParaRPr lang="en-US" altLang="ja-JP" sz="1050">
              <a:solidFill>
                <a:srgbClr val="333333"/>
              </a:solidFill>
              <a:latin typeface="Meiryo" panose="020B0604030504040204" pitchFamily="34" charset="-128"/>
              <a:ea typeface="Meiryo" panose="020B0604030504040204" pitchFamily="34" charset="-128"/>
            </a:endParaRPr>
          </a:p>
        </p:txBody>
      </p:sp>
      <p:sp>
        <p:nvSpPr>
          <p:cNvPr id="14" name="縦書きテキスト プレースホルダ 5">
            <a:extLst>
              <a:ext uri="{FF2B5EF4-FFF2-40B4-BE49-F238E27FC236}">
                <a16:creationId xmlns:a16="http://schemas.microsoft.com/office/drawing/2014/main" id="{F509B0C0-DF5F-F244-9F4B-C53D7D61727D}"/>
              </a:ext>
            </a:extLst>
          </p:cNvPr>
          <p:cNvSpPr txBox="1">
            <a:spLocks/>
          </p:cNvSpPr>
          <p:nvPr/>
        </p:nvSpPr>
        <p:spPr bwMode="auto">
          <a:xfrm>
            <a:off x="7347147" y="5192205"/>
            <a:ext cx="233370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公開サーバーへの反映も、</a:t>
            </a:r>
            <a:endParaRPr lang="en-US" altLang="ja-JP" sz="1050">
              <a:solidFill>
                <a:srgbClr val="333333"/>
              </a:solidFill>
              <a:latin typeface="Meiryo" panose="020B0604030504040204" pitchFamily="34" charset="-128"/>
              <a:ea typeface="Meiryo" panose="020B0604030504040204" pitchFamily="34" charset="-128"/>
            </a:endParaRPr>
          </a:p>
          <a:p>
            <a:pP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管理画面から日時指定が可能</a:t>
            </a:r>
            <a:endParaRPr lang="en-US" altLang="ja-JP" sz="1050">
              <a:solidFill>
                <a:srgbClr val="333333"/>
              </a:solidFill>
              <a:latin typeface="Meiryo" panose="020B0604030504040204" pitchFamily="34" charset="-128"/>
              <a:ea typeface="Meiryo" panose="020B0604030504040204" pitchFamily="34" charset="-128"/>
            </a:endParaRPr>
          </a:p>
        </p:txBody>
      </p:sp>
      <p:sp>
        <p:nvSpPr>
          <p:cNvPr id="13" name="縦書きテキスト プレースホルダ 5">
            <a:extLst>
              <a:ext uri="{FF2B5EF4-FFF2-40B4-BE49-F238E27FC236}">
                <a16:creationId xmlns:a16="http://schemas.microsoft.com/office/drawing/2014/main" id="{3E697E9E-6F9E-9D42-B8AD-A207F70B7808}"/>
              </a:ext>
            </a:extLst>
          </p:cNvPr>
          <p:cNvSpPr txBox="1">
            <a:spLocks/>
          </p:cNvSpPr>
          <p:nvPr/>
        </p:nvSpPr>
        <p:spPr bwMode="auto">
          <a:xfrm>
            <a:off x="4507163" y="5614854"/>
            <a:ext cx="158346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非公開日も</a:t>
            </a:r>
            <a:endParaRPr lang="en-US" altLang="ja-JP" sz="1050">
              <a:solidFill>
                <a:srgbClr val="333333"/>
              </a:solidFill>
              <a:latin typeface="Meiryo" panose="020B0604030504040204" pitchFamily="34" charset="-128"/>
              <a:ea typeface="Meiryo" panose="020B0604030504040204" pitchFamily="34" charset="-128"/>
            </a:endParaRPr>
          </a:p>
          <a:p>
            <a:pP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あらかじめ指定可能</a:t>
            </a:r>
            <a:endParaRPr lang="en-US" altLang="ja-JP" sz="1050">
              <a:solidFill>
                <a:srgbClr val="333333"/>
              </a:solidFill>
              <a:latin typeface="Meiryo" panose="020B0604030504040204" pitchFamily="34" charset="-128"/>
              <a:ea typeface="Meiryo" panose="020B0604030504040204" pitchFamily="34" charset="-128"/>
            </a:endParaRPr>
          </a:p>
        </p:txBody>
      </p:sp>
      <p:grpSp>
        <p:nvGrpSpPr>
          <p:cNvPr id="33" name="グループ化 32">
            <a:extLst>
              <a:ext uri="{FF2B5EF4-FFF2-40B4-BE49-F238E27FC236}">
                <a16:creationId xmlns:a16="http://schemas.microsoft.com/office/drawing/2014/main" id="{44BC712D-EAB5-F042-88B7-F480A32BFFE1}"/>
              </a:ext>
            </a:extLst>
          </p:cNvPr>
          <p:cNvGrpSpPr/>
          <p:nvPr/>
        </p:nvGrpSpPr>
        <p:grpSpPr>
          <a:xfrm>
            <a:off x="3458466" y="2168361"/>
            <a:ext cx="5264323" cy="2059577"/>
            <a:chOff x="3930704" y="3735314"/>
            <a:chExt cx="5358698" cy="2059577"/>
          </a:xfrm>
        </p:grpSpPr>
        <p:pic>
          <p:nvPicPr>
            <p:cNvPr id="28" name="図 27">
              <a:extLst>
                <a:ext uri="{FF2B5EF4-FFF2-40B4-BE49-F238E27FC236}">
                  <a16:creationId xmlns:a16="http://schemas.microsoft.com/office/drawing/2014/main" id="{5671B403-03B4-1844-8397-D7F45449D666}"/>
                </a:ext>
              </a:extLst>
            </p:cNvPr>
            <p:cNvPicPr>
              <a:picLocks noChangeAspect="1"/>
            </p:cNvPicPr>
            <p:nvPr/>
          </p:nvPicPr>
          <p:blipFill rotWithShape="1">
            <a:blip r:embed="rId4"/>
            <a:srcRect t="1" b="40538"/>
            <a:stretch/>
          </p:blipFill>
          <p:spPr>
            <a:xfrm>
              <a:off x="3930704" y="3735314"/>
              <a:ext cx="5358698" cy="2059577"/>
            </a:xfrm>
            <a:prstGeom prst="rect">
              <a:avLst/>
            </a:prstGeom>
            <a:ln>
              <a:solidFill>
                <a:schemeClr val="bg1">
                  <a:lumMod val="75000"/>
                </a:schemeClr>
              </a:solidFill>
            </a:ln>
          </p:spPr>
        </p:pic>
        <p:pic>
          <p:nvPicPr>
            <p:cNvPr id="10" name="図 9" descr="アイコン が含まれている画像&#10;&#10;自動的に生成された説明">
              <a:extLst>
                <a:ext uri="{FF2B5EF4-FFF2-40B4-BE49-F238E27FC236}">
                  <a16:creationId xmlns:a16="http://schemas.microsoft.com/office/drawing/2014/main" id="{DD947E85-3F65-4D49-AC51-362498CF65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2669" y="4425614"/>
              <a:ext cx="1051381" cy="212640"/>
            </a:xfrm>
            <a:prstGeom prst="rect">
              <a:avLst/>
            </a:prstGeom>
            <a:ln>
              <a:noFill/>
            </a:ln>
          </p:spPr>
        </p:pic>
        <p:pic>
          <p:nvPicPr>
            <p:cNvPr id="32" name="図 31" descr="グラフィカル ユーザー インターフェイス, アプリケーション, Word&#10;&#10;自動的に生成された説明">
              <a:extLst>
                <a:ext uri="{FF2B5EF4-FFF2-40B4-BE49-F238E27FC236}">
                  <a16:creationId xmlns:a16="http://schemas.microsoft.com/office/drawing/2014/main" id="{6B89D547-C5F6-4141-9B87-187D6C1313FB}"/>
                </a:ext>
              </a:extLst>
            </p:cNvPr>
            <p:cNvPicPr>
              <a:picLocks noChangeAspect="1"/>
            </p:cNvPicPr>
            <p:nvPr/>
          </p:nvPicPr>
          <p:blipFill rotWithShape="1">
            <a:blip r:embed="rId6">
              <a:extLst>
                <a:ext uri="{28A0092B-C50C-407E-A947-70E740481C1C}">
                  <a14:useLocalDpi xmlns:a14="http://schemas.microsoft.com/office/drawing/2010/main" val="0"/>
                </a:ext>
              </a:extLst>
            </a:blip>
            <a:srcRect l="34124" t="37558" r="56774" b="56157"/>
            <a:stretch/>
          </p:blipFill>
          <p:spPr>
            <a:xfrm>
              <a:off x="6365428" y="4759785"/>
              <a:ext cx="750823" cy="291614"/>
            </a:xfrm>
            <a:prstGeom prst="rect">
              <a:avLst/>
            </a:prstGeom>
            <a:ln>
              <a:noFill/>
            </a:ln>
          </p:spPr>
        </p:pic>
      </p:grpSp>
      <p:pic>
        <p:nvPicPr>
          <p:cNvPr id="36" name="図 35">
            <a:extLst>
              <a:ext uri="{FF2B5EF4-FFF2-40B4-BE49-F238E27FC236}">
                <a16:creationId xmlns:a16="http://schemas.microsoft.com/office/drawing/2014/main" id="{BC5B5C9D-1283-0740-AA72-A90B12F67B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26379" y="2169945"/>
            <a:ext cx="491861" cy="178859"/>
          </a:xfrm>
          <a:prstGeom prst="rect">
            <a:avLst/>
          </a:prstGeom>
        </p:spPr>
      </p:pic>
      <p:pic>
        <p:nvPicPr>
          <p:cNvPr id="38" name="図 37" descr="グラフィカル ユーザー インターフェイス, テキスト, アプリケーション&#10;&#10;自動的に生成された説明">
            <a:extLst>
              <a:ext uri="{FF2B5EF4-FFF2-40B4-BE49-F238E27FC236}">
                <a16:creationId xmlns:a16="http://schemas.microsoft.com/office/drawing/2014/main" id="{378FA885-368A-CC4E-A6E0-238389B15F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9429" y="3010517"/>
            <a:ext cx="2160494" cy="3397483"/>
          </a:xfrm>
          <a:prstGeom prst="rect">
            <a:avLst/>
          </a:prstGeom>
        </p:spPr>
      </p:pic>
      <p:pic>
        <p:nvPicPr>
          <p:cNvPr id="40" name="図 39" descr="グラフィカル ユーザー インターフェイス, アプリケーション&#10;&#10;自動的に生成された説明">
            <a:extLst>
              <a:ext uri="{FF2B5EF4-FFF2-40B4-BE49-F238E27FC236}">
                <a16:creationId xmlns:a16="http://schemas.microsoft.com/office/drawing/2014/main" id="{ACA3BADE-C803-7E42-A768-F01429B82320}"/>
              </a:ext>
            </a:extLst>
          </p:cNvPr>
          <p:cNvPicPr>
            <a:picLocks noChangeAspect="1"/>
          </p:cNvPicPr>
          <p:nvPr/>
        </p:nvPicPr>
        <p:blipFill rotWithShape="1">
          <a:blip r:embed="rId9">
            <a:extLst>
              <a:ext uri="{28A0092B-C50C-407E-A947-70E740481C1C}">
                <a14:useLocalDpi xmlns:a14="http://schemas.microsoft.com/office/drawing/2010/main" val="0"/>
              </a:ext>
            </a:extLst>
          </a:blip>
          <a:srcRect l="3389" b="9579"/>
          <a:stretch/>
        </p:blipFill>
        <p:spPr>
          <a:xfrm>
            <a:off x="2710800" y="4397745"/>
            <a:ext cx="1891214" cy="2163374"/>
          </a:xfrm>
          <a:prstGeom prst="rect">
            <a:avLst/>
          </a:prstGeom>
        </p:spPr>
      </p:pic>
    </p:spTree>
    <p:extLst>
      <p:ext uri="{BB962C8B-B14F-4D97-AF65-F5344CB8AC3E}">
        <p14:creationId xmlns:p14="http://schemas.microsoft.com/office/powerpoint/2010/main" val="23436752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平行四辺形 26">
            <a:extLst>
              <a:ext uri="{FF2B5EF4-FFF2-40B4-BE49-F238E27FC236}">
                <a16:creationId xmlns:a16="http://schemas.microsoft.com/office/drawing/2014/main" id="{28318FEB-D7D5-D783-664E-5E265B0472C2}"/>
              </a:ext>
            </a:extLst>
          </p:cNvPr>
          <p:cNvSpPr/>
          <p:nvPr/>
        </p:nvSpPr>
        <p:spPr>
          <a:xfrm rot="10800000">
            <a:off x="3592083" y="287021"/>
            <a:ext cx="5546690"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pic>
        <p:nvPicPr>
          <p:cNvPr id="15" name="図 14">
            <a:extLst>
              <a:ext uri="{FF2B5EF4-FFF2-40B4-BE49-F238E27FC236}">
                <a16:creationId xmlns:a16="http://schemas.microsoft.com/office/drawing/2014/main" id="{F9D19967-1857-8646-9325-C2617C7B5BE4}"/>
              </a:ext>
            </a:extLst>
          </p:cNvPr>
          <p:cNvPicPr>
            <a:picLocks noChangeAspect="1"/>
          </p:cNvPicPr>
          <p:nvPr/>
        </p:nvPicPr>
        <p:blipFill rotWithShape="1">
          <a:blip r:embed="rId3"/>
          <a:srcRect b="14540"/>
          <a:stretch/>
        </p:blipFill>
        <p:spPr>
          <a:xfrm>
            <a:off x="5690659" y="1876065"/>
            <a:ext cx="3268828" cy="1614617"/>
          </a:xfrm>
          <a:prstGeom prst="rect">
            <a:avLst/>
          </a:prstGeom>
          <a:ln>
            <a:solidFill>
              <a:schemeClr val="bg1">
                <a:lumMod val="75000"/>
              </a:schemeClr>
            </a:solidFill>
          </a:ln>
        </p:spPr>
      </p:pic>
      <p:sp>
        <p:nvSpPr>
          <p:cNvPr id="3" name="テキスト プレースホルダー 2">
            <a:extLst>
              <a:ext uri="{FF2B5EF4-FFF2-40B4-BE49-F238E27FC236}">
                <a16:creationId xmlns:a16="http://schemas.microsoft.com/office/drawing/2014/main" id="{5B2FF288-0B62-6A41-86DD-485481226348}"/>
              </a:ext>
            </a:extLst>
          </p:cNvPr>
          <p:cNvSpPr>
            <a:spLocks noGrp="1"/>
          </p:cNvSpPr>
          <p:nvPr>
            <p:ph type="body" sz="quarter" idx="13"/>
          </p:nvPr>
        </p:nvSpPr>
        <p:spPr/>
        <p:txBody>
          <a:bodyPr>
            <a:normAutofit/>
          </a:bodyPr>
          <a:lstStyle/>
          <a:p>
            <a:pPr marL="0" indent="0" fontAlgn="ctr">
              <a:spcBef>
                <a:spcPct val="20000"/>
              </a:spcBef>
              <a:buNone/>
            </a:pPr>
            <a:r>
              <a:rPr lang="ja-JP" altLang="en-US">
                <a:solidFill>
                  <a:srgbClr val="333333"/>
                </a:solidFill>
                <a:latin typeface="Meiryo Regular"/>
              </a:rPr>
              <a:t>同期のログ機能が追加され、</a:t>
            </a:r>
            <a:r>
              <a:rPr lang="ja-JP" altLang="en-US"/>
              <a:t>日時指定同期</a:t>
            </a:r>
            <a:r>
              <a:rPr lang="ja-JP" altLang="en-US">
                <a:solidFill>
                  <a:srgbClr val="333333"/>
                </a:solidFill>
                <a:latin typeface="Meiryo Regular"/>
              </a:rPr>
              <a:t>、開始日時、終了日時、実施されたファイルのコピー・削除などの結果を保存します。</a:t>
            </a:r>
            <a:endParaRPr lang="en-US" altLang="ja-JP">
              <a:solidFill>
                <a:srgbClr val="333333"/>
              </a:solidFill>
              <a:latin typeface="Meiryo Regular"/>
            </a:endParaRPr>
          </a:p>
        </p:txBody>
      </p:sp>
      <p:sp>
        <p:nvSpPr>
          <p:cNvPr id="4" name="フッター プレースホルダー 3">
            <a:extLst>
              <a:ext uri="{FF2B5EF4-FFF2-40B4-BE49-F238E27FC236}">
                <a16:creationId xmlns:a16="http://schemas.microsoft.com/office/drawing/2014/main" id="{27688B03-CD72-0D4A-827D-8A8343DB5EF6}"/>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FAD414CE-B7EF-3B4D-BC68-9602D37FF098}"/>
              </a:ext>
            </a:extLst>
          </p:cNvPr>
          <p:cNvSpPr>
            <a:spLocks noGrp="1"/>
          </p:cNvSpPr>
          <p:nvPr>
            <p:ph type="sldNum" sz="quarter" idx="12"/>
          </p:nvPr>
        </p:nvSpPr>
        <p:spPr/>
        <p:txBody>
          <a:bodyPr/>
          <a:lstStyle/>
          <a:p>
            <a:fld id="{34A33FB1-FE07-45E7-845D-641C44171B92}" type="slidenum">
              <a:rPr lang="ja-JP" altLang="en-US" smtClean="0"/>
              <a:pPr/>
              <a:t>38</a:t>
            </a:fld>
            <a:endParaRPr lang="ja-JP" altLang="en-US"/>
          </a:p>
        </p:txBody>
      </p:sp>
      <p:sp>
        <p:nvSpPr>
          <p:cNvPr id="6" name="平行四辺形 5">
            <a:extLst>
              <a:ext uri="{FF2B5EF4-FFF2-40B4-BE49-F238E27FC236}">
                <a16:creationId xmlns:a16="http://schemas.microsoft.com/office/drawing/2014/main" id="{1023F7C6-7595-FB47-B572-023BFB9F61D1}"/>
              </a:ext>
            </a:extLst>
          </p:cNvPr>
          <p:cNvSpPr/>
          <p:nvPr/>
        </p:nvSpPr>
        <p:spPr>
          <a:xfrm rot="10800000">
            <a:off x="3104941" y="287416"/>
            <a:ext cx="5546690"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a:extLst>
              <a:ext uri="{FF2B5EF4-FFF2-40B4-BE49-F238E27FC236}">
                <a16:creationId xmlns:a16="http://schemas.microsoft.com/office/drawing/2014/main" id="{CBA10B21-EBCB-7E4C-8F3E-EAE534967A05}"/>
              </a:ext>
            </a:extLst>
          </p:cNvPr>
          <p:cNvSpPr>
            <a:spLocks noGrp="1"/>
          </p:cNvSpPr>
          <p:nvPr>
            <p:ph type="ctrTitle"/>
          </p:nvPr>
        </p:nvSpPr>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200" b="1" i="0" kern="1200">
                <a:solidFill>
                  <a:schemeClr val="bg1"/>
                </a:solidFill>
                <a:effectLst/>
                <a:latin typeface="Meiryo" panose="020B0604030504040204" pitchFamily="34" charset="-128"/>
                <a:ea typeface="Meiryo" panose="020B0604030504040204" pitchFamily="34" charset="-128"/>
              </a:rPr>
              <a:t>時限公開機能・ステージングサーバー（公開サーバー）連携</a:t>
            </a:r>
            <a:r>
              <a:rPr kumimoji="1" lang="en-US" altLang="ja-JP" sz="2200" b="1" i="0" kern="1200">
                <a:solidFill>
                  <a:schemeClr val="bg1"/>
                </a:solidFill>
                <a:effectLst/>
                <a:latin typeface="Meiryo" panose="020B0604030504040204" pitchFamily="34" charset="-128"/>
                <a:ea typeface="Meiryo" panose="020B0604030504040204" pitchFamily="34" charset="-128"/>
              </a:rPr>
              <a:t> ②</a:t>
            </a:r>
            <a:endParaRPr kumimoji="1" lang="ja-JP" altLang="en-US" sz="2200" b="1">
              <a:latin typeface="Meiryo" panose="020B0604030504040204" pitchFamily="34" charset="-128"/>
              <a:ea typeface="Meiryo" panose="020B0604030504040204" pitchFamily="34" charset="-128"/>
            </a:endParaRPr>
          </a:p>
        </p:txBody>
      </p:sp>
      <p:pic>
        <p:nvPicPr>
          <p:cNvPr id="9" name="図 8">
            <a:extLst>
              <a:ext uri="{FF2B5EF4-FFF2-40B4-BE49-F238E27FC236}">
                <a16:creationId xmlns:a16="http://schemas.microsoft.com/office/drawing/2014/main" id="{4B8254AE-7827-587C-4DE6-4D7074AEF570}"/>
              </a:ext>
            </a:extLst>
          </p:cNvPr>
          <p:cNvPicPr>
            <a:picLocks noChangeAspect="1"/>
          </p:cNvPicPr>
          <p:nvPr/>
        </p:nvPicPr>
        <p:blipFill>
          <a:blip r:embed="rId4"/>
          <a:stretch>
            <a:fillRect/>
          </a:stretch>
        </p:blipFill>
        <p:spPr>
          <a:xfrm>
            <a:off x="842469" y="1876065"/>
            <a:ext cx="3886873" cy="1614617"/>
          </a:xfrm>
          <a:prstGeom prst="rect">
            <a:avLst/>
          </a:prstGeom>
          <a:ln>
            <a:solidFill>
              <a:schemeClr val="bg1">
                <a:lumMod val="75000"/>
              </a:schemeClr>
            </a:solidFill>
          </a:ln>
        </p:spPr>
      </p:pic>
      <p:sp>
        <p:nvSpPr>
          <p:cNvPr id="24" name="テキスト ボックス 23">
            <a:extLst>
              <a:ext uri="{FF2B5EF4-FFF2-40B4-BE49-F238E27FC236}">
                <a16:creationId xmlns:a16="http://schemas.microsoft.com/office/drawing/2014/main" id="{370F7884-4C2A-608B-098E-8994FE241003}"/>
              </a:ext>
            </a:extLst>
          </p:cNvPr>
          <p:cNvSpPr txBox="1"/>
          <p:nvPr/>
        </p:nvSpPr>
        <p:spPr>
          <a:xfrm>
            <a:off x="907702" y="1876065"/>
            <a:ext cx="4970584" cy="253916"/>
          </a:xfrm>
          <a:prstGeom prst="rect">
            <a:avLst/>
          </a:prstGeom>
          <a:noFill/>
        </p:spPr>
        <p:txBody>
          <a:bodyPr wrap="square">
            <a:spAutoFit/>
          </a:bodyPr>
          <a:lstStyle/>
          <a:p>
            <a:pPr algn="ctr"/>
            <a:r>
              <a:rPr lang="ja-JP" altLang="en-US" sz="1050">
                <a:solidFill>
                  <a:srgbClr val="FF0000"/>
                </a:solidFill>
                <a:effectLst/>
                <a:latin typeface="Meiryo" panose="020B0604030504040204" pitchFamily="34" charset="-128"/>
                <a:ea typeface="Meiryo" panose="020B0604030504040204" pitchFamily="34" charset="-128"/>
              </a:rPr>
              <a:t>指定日時や終了日時でフィルタ</a:t>
            </a:r>
            <a:r>
              <a:rPr lang="en-US" altLang="ja-JP" sz="1050">
                <a:solidFill>
                  <a:srgbClr val="FF0000"/>
                </a:solidFill>
                <a:effectLst/>
                <a:latin typeface="Meiryo" panose="020B0604030504040204" pitchFamily="34" charset="-128"/>
                <a:ea typeface="Meiryo" panose="020B0604030504040204" pitchFamily="34" charset="-128"/>
              </a:rPr>
              <a:t>/</a:t>
            </a:r>
            <a:r>
              <a:rPr lang="ja-JP" altLang="en-US" sz="1050">
                <a:solidFill>
                  <a:srgbClr val="FF0000"/>
                </a:solidFill>
                <a:effectLst/>
                <a:latin typeface="Meiryo" panose="020B0604030504040204" pitchFamily="34" charset="-128"/>
                <a:ea typeface="Meiryo" panose="020B0604030504040204" pitchFamily="34" charset="-128"/>
              </a:rPr>
              <a:t>ソート可</a:t>
            </a:r>
          </a:p>
        </p:txBody>
      </p:sp>
      <p:sp>
        <p:nvSpPr>
          <p:cNvPr id="26" name="テキスト ボックス 25">
            <a:extLst>
              <a:ext uri="{FF2B5EF4-FFF2-40B4-BE49-F238E27FC236}">
                <a16:creationId xmlns:a16="http://schemas.microsoft.com/office/drawing/2014/main" id="{18B5C05C-827F-506C-1146-A927A5824BA7}"/>
              </a:ext>
            </a:extLst>
          </p:cNvPr>
          <p:cNvSpPr txBox="1"/>
          <p:nvPr/>
        </p:nvSpPr>
        <p:spPr>
          <a:xfrm>
            <a:off x="7613795" y="2247472"/>
            <a:ext cx="2075671" cy="253916"/>
          </a:xfrm>
          <a:prstGeom prst="rect">
            <a:avLst/>
          </a:prstGeom>
          <a:solidFill>
            <a:schemeClr val="bg1"/>
          </a:solidFill>
        </p:spPr>
        <p:txBody>
          <a:bodyPr wrap="square">
            <a:spAutoFit/>
          </a:bodyPr>
          <a:lstStyle/>
          <a:p>
            <a:r>
              <a:rPr lang="ja-JP" altLang="en-US" sz="1050">
                <a:solidFill>
                  <a:srgbClr val="FF0000"/>
                </a:solidFill>
                <a:effectLst/>
                <a:latin typeface="Meiryo" panose="020B0604030504040204" pitchFamily="34" charset="-128"/>
                <a:ea typeface="Meiryo" panose="020B0604030504040204" pitchFamily="34" charset="-128"/>
              </a:rPr>
              <a:t>実施された結果が記録されます</a:t>
            </a:r>
          </a:p>
        </p:txBody>
      </p:sp>
      <p:sp>
        <p:nvSpPr>
          <p:cNvPr id="29" name="テキスト ボックス 28">
            <a:extLst>
              <a:ext uri="{FF2B5EF4-FFF2-40B4-BE49-F238E27FC236}">
                <a16:creationId xmlns:a16="http://schemas.microsoft.com/office/drawing/2014/main" id="{CCB787E3-3C5D-4C2B-D952-DFE78EB0673A}"/>
              </a:ext>
            </a:extLst>
          </p:cNvPr>
          <p:cNvSpPr txBox="1"/>
          <p:nvPr/>
        </p:nvSpPr>
        <p:spPr>
          <a:xfrm>
            <a:off x="654050" y="3720849"/>
            <a:ext cx="8851900" cy="701731"/>
          </a:xfrm>
          <a:prstGeom prst="rect">
            <a:avLst/>
          </a:prstGeom>
          <a:noFill/>
        </p:spPr>
        <p:txBody>
          <a:bodyPr wrap="square">
            <a:spAutoFit/>
          </a:bodyPr>
          <a:lstStyle/>
          <a:p>
            <a:pPr marL="0" indent="0" fontAlgn="ctr">
              <a:spcBef>
                <a:spcPct val="20000"/>
              </a:spcBef>
              <a:buNone/>
            </a:pPr>
            <a:r>
              <a:rPr lang="ja-JP" altLang="en-US">
                <a:latin typeface="Meiryo" panose="020B0604030504040204" pitchFamily="34" charset="-128"/>
                <a:ea typeface="Meiryo" panose="020B0604030504040204" pitchFamily="34" charset="-128"/>
              </a:rPr>
              <a:t>現時点で同期した場合の結果を事前確認することも可能です。</a:t>
            </a:r>
            <a:endParaRPr lang="en-US" altLang="ja-JP">
              <a:latin typeface="Meiryo" panose="020B0604030504040204" pitchFamily="34" charset="-128"/>
              <a:ea typeface="Meiryo" panose="020B0604030504040204" pitchFamily="34" charset="-128"/>
            </a:endParaRPr>
          </a:p>
          <a:p>
            <a:pPr marL="0" indent="0" fontAlgn="ctr">
              <a:spcBef>
                <a:spcPct val="20000"/>
              </a:spcBef>
              <a:buNone/>
            </a:pPr>
            <a:r>
              <a:rPr lang="ja-JP" altLang="en-US">
                <a:latin typeface="Meiryo" panose="020B0604030504040204" pitchFamily="34" charset="-128"/>
                <a:ea typeface="Meiryo" panose="020B0604030504040204" pitchFamily="34" charset="-128"/>
              </a:rPr>
              <a:t>こちらは実際にファイルのコピーや削除は行いません。</a:t>
            </a:r>
          </a:p>
        </p:txBody>
      </p:sp>
      <p:pic>
        <p:nvPicPr>
          <p:cNvPr id="19" name="図 18">
            <a:extLst>
              <a:ext uri="{FF2B5EF4-FFF2-40B4-BE49-F238E27FC236}">
                <a16:creationId xmlns:a16="http://schemas.microsoft.com/office/drawing/2014/main" id="{8F5C8E47-381A-8420-A03A-A96F60AE3328}"/>
              </a:ext>
            </a:extLst>
          </p:cNvPr>
          <p:cNvPicPr>
            <a:picLocks noChangeAspect="1"/>
          </p:cNvPicPr>
          <p:nvPr/>
        </p:nvPicPr>
        <p:blipFill>
          <a:blip r:embed="rId5"/>
          <a:stretch>
            <a:fillRect/>
          </a:stretch>
        </p:blipFill>
        <p:spPr>
          <a:xfrm>
            <a:off x="842469" y="4543237"/>
            <a:ext cx="3389492" cy="1656026"/>
          </a:xfrm>
          <a:prstGeom prst="rect">
            <a:avLst/>
          </a:prstGeom>
        </p:spPr>
      </p:pic>
      <p:pic>
        <p:nvPicPr>
          <p:cNvPr id="20" name="図 19">
            <a:extLst>
              <a:ext uri="{FF2B5EF4-FFF2-40B4-BE49-F238E27FC236}">
                <a16:creationId xmlns:a16="http://schemas.microsoft.com/office/drawing/2014/main" id="{F1A8699A-0A38-FF92-D83E-13B50A459FE1}"/>
              </a:ext>
            </a:extLst>
          </p:cNvPr>
          <p:cNvPicPr>
            <a:picLocks noChangeAspect="1"/>
          </p:cNvPicPr>
          <p:nvPr/>
        </p:nvPicPr>
        <p:blipFill>
          <a:blip r:embed="rId6"/>
          <a:stretch>
            <a:fillRect/>
          </a:stretch>
        </p:blipFill>
        <p:spPr>
          <a:xfrm>
            <a:off x="5081156" y="4655980"/>
            <a:ext cx="4487834" cy="1499675"/>
          </a:xfrm>
          <a:prstGeom prst="rect">
            <a:avLst/>
          </a:prstGeom>
        </p:spPr>
      </p:pic>
      <p:sp>
        <p:nvSpPr>
          <p:cNvPr id="34" name="テキスト ボックス 33">
            <a:extLst>
              <a:ext uri="{FF2B5EF4-FFF2-40B4-BE49-F238E27FC236}">
                <a16:creationId xmlns:a16="http://schemas.microsoft.com/office/drawing/2014/main" id="{1E8551D4-EAF8-B9E2-AD3B-7776F2487B44}"/>
              </a:ext>
            </a:extLst>
          </p:cNvPr>
          <p:cNvSpPr txBox="1"/>
          <p:nvPr/>
        </p:nvSpPr>
        <p:spPr>
          <a:xfrm>
            <a:off x="996383" y="4872733"/>
            <a:ext cx="3330598" cy="253916"/>
          </a:xfrm>
          <a:prstGeom prst="rect">
            <a:avLst/>
          </a:prstGeom>
          <a:noFill/>
        </p:spPr>
        <p:txBody>
          <a:bodyPr wrap="square">
            <a:spAutoFit/>
          </a:bodyPr>
          <a:lstStyle/>
          <a:p>
            <a:r>
              <a:rPr lang="ja-JP" altLang="en-US" sz="1050">
                <a:solidFill>
                  <a:srgbClr val="FF0000"/>
                </a:solidFill>
                <a:effectLst/>
                <a:latin typeface="Meiryo" panose="020B0604030504040204" pitchFamily="34" charset="-128"/>
                <a:ea typeface="Meiryo" panose="020B0604030504040204" pitchFamily="34" charset="-128"/>
              </a:rPr>
              <a:t>実際に比較処理を行い、得られた結果を表示します</a:t>
            </a:r>
          </a:p>
        </p:txBody>
      </p:sp>
      <p:sp>
        <p:nvSpPr>
          <p:cNvPr id="21" name="テキスト ボックス 20">
            <a:extLst>
              <a:ext uri="{FF2B5EF4-FFF2-40B4-BE49-F238E27FC236}">
                <a16:creationId xmlns:a16="http://schemas.microsoft.com/office/drawing/2014/main" id="{7941AF8C-B5D4-D1D2-0534-B9D59699C3BE}"/>
              </a:ext>
            </a:extLst>
          </p:cNvPr>
          <p:cNvSpPr txBox="1"/>
          <p:nvPr/>
        </p:nvSpPr>
        <p:spPr>
          <a:xfrm>
            <a:off x="6578878" y="6097112"/>
            <a:ext cx="3416320" cy="307777"/>
          </a:xfrm>
          <a:prstGeom prst="rect">
            <a:avLst/>
          </a:prstGeom>
          <a:noFill/>
        </p:spPr>
        <p:txBody>
          <a:bodyPr wrap="none" rtlCol="0">
            <a:spAutoFit/>
          </a:bodyPr>
          <a:lstStyle/>
          <a:p>
            <a:r>
              <a:rPr kumimoji="1" lang="en-US" altLang="ja-JP" sz="1400">
                <a:solidFill>
                  <a:srgbClr val="FF0000"/>
                </a:solidFill>
                <a:latin typeface="Meiryo" panose="020B0604030504040204" pitchFamily="34" charset="-128"/>
                <a:ea typeface="Meiryo" panose="020B0604030504040204" pitchFamily="34" charset="-128"/>
              </a:rPr>
              <a:t>※</a:t>
            </a:r>
            <a:r>
              <a:rPr kumimoji="1" lang="ja-JP" altLang="en-US" sz="1400">
                <a:solidFill>
                  <a:srgbClr val="FF0000"/>
                </a:solidFill>
                <a:latin typeface="Meiryo" panose="020B0604030504040204" pitchFamily="34" charset="-128"/>
                <a:ea typeface="Meiryo" panose="020B0604030504040204" pitchFamily="34" charset="-128"/>
              </a:rPr>
              <a:t>プロフェッショナル版以上が必要です</a:t>
            </a:r>
          </a:p>
        </p:txBody>
      </p:sp>
    </p:spTree>
    <p:extLst>
      <p:ext uri="{BB962C8B-B14F-4D97-AF65-F5344CB8AC3E}">
        <p14:creationId xmlns:p14="http://schemas.microsoft.com/office/powerpoint/2010/main" val="1614807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図形グループ 6"/>
          <p:cNvGrpSpPr/>
          <p:nvPr/>
        </p:nvGrpSpPr>
        <p:grpSpPr>
          <a:xfrm>
            <a:off x="0" y="287415"/>
            <a:ext cx="482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8542169" cy="362782"/>
          </a:xfrm>
        </p:spPr>
        <p:txBody>
          <a:bodyPr>
            <a:normAutofit fontScale="90000"/>
          </a:bodyPr>
          <a:lstStyle/>
          <a:p>
            <a:r>
              <a:rPr lang="en-US" altLang="ja-JP" sz="2400" b="1" err="1">
                <a:latin typeface="メイリオ" panose="020B0604030504040204" pitchFamily="50" charset="-128"/>
                <a:ea typeface="メイリオ" panose="020B0604030504040204" pitchFamily="50" charset="-128"/>
              </a:rPr>
              <a:t>PowerCMS</a:t>
            </a:r>
            <a:r>
              <a:rPr lang="ja-JP" altLang="en-US" sz="2400" b="1">
                <a:latin typeface="メイリオ" panose="020B0604030504040204" pitchFamily="50" charset="-128"/>
                <a:ea typeface="メイリオ" panose="020B0604030504040204" pitchFamily="50" charset="-128"/>
              </a:rPr>
              <a:t>とは</a:t>
            </a:r>
          </a:p>
        </p:txBody>
      </p:sp>
      <p:sp>
        <p:nvSpPr>
          <p:cNvPr id="28" name="フッター プレースホルダー 27"/>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3</a:t>
            </a:fld>
            <a:endParaRPr lang="ja-JP" altLang="en-US">
              <a:latin typeface="Meiryo" panose="020B0604030504040204" pitchFamily="34" charset="-128"/>
              <a:ea typeface="Meiryo" panose="020B0604030504040204" pitchFamily="34" charset="-128"/>
            </a:endParaRPr>
          </a:p>
        </p:txBody>
      </p:sp>
      <p:pic>
        <p:nvPicPr>
          <p:cNvPr id="39" name="図 38">
            <a:extLst>
              <a:ext uri="{FF2B5EF4-FFF2-40B4-BE49-F238E27FC236}">
                <a16:creationId xmlns:a16="http://schemas.microsoft.com/office/drawing/2014/main" id="{A16D1804-25DC-9B41-AF44-C0E265B82D08}"/>
              </a:ext>
            </a:extLst>
          </p:cNvPr>
          <p:cNvPicPr>
            <a:picLocks noChangeAspect="1"/>
          </p:cNvPicPr>
          <p:nvPr/>
        </p:nvPicPr>
        <p:blipFill>
          <a:blip r:embed="rId3"/>
          <a:stretch>
            <a:fillRect/>
          </a:stretch>
        </p:blipFill>
        <p:spPr>
          <a:xfrm>
            <a:off x="6717055" y="413270"/>
            <a:ext cx="2732745" cy="374349"/>
          </a:xfrm>
          <a:prstGeom prst="rect">
            <a:avLst/>
          </a:prstGeom>
        </p:spPr>
      </p:pic>
      <p:sp>
        <p:nvSpPr>
          <p:cNvPr id="55" name="コンテンツ プレースホルダー 2">
            <a:extLst>
              <a:ext uri="{FF2B5EF4-FFF2-40B4-BE49-F238E27FC236}">
                <a16:creationId xmlns:a16="http://schemas.microsoft.com/office/drawing/2014/main" id="{EB3A04EF-7E6F-B34E-A73A-AB8AE7C46452}"/>
              </a:ext>
            </a:extLst>
          </p:cNvPr>
          <p:cNvSpPr txBox="1">
            <a:spLocks/>
          </p:cNvSpPr>
          <p:nvPr/>
        </p:nvSpPr>
        <p:spPr>
          <a:xfrm>
            <a:off x="6427910" y="5264250"/>
            <a:ext cx="2436283" cy="69786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1100">
                <a:latin typeface="Meiryo" charset="-128"/>
                <a:ea typeface="Meiryo" charset="-128"/>
                <a:cs typeface="Meiryo" charset="-128"/>
              </a:rPr>
              <a:t>既存サイトの </a:t>
            </a:r>
            <a:r>
              <a:rPr lang="en-US" altLang="ja-JP" sz="1100">
                <a:latin typeface="Meiryo" charset="-128"/>
                <a:ea typeface="Meiryo" charset="-128"/>
                <a:cs typeface="Meiryo" charset="-128"/>
              </a:rPr>
              <a:t>URL </a:t>
            </a:r>
            <a:r>
              <a:rPr lang="ja-JP" altLang="en-US" sz="1100">
                <a:latin typeface="Meiryo" charset="-128"/>
                <a:ea typeface="Meiryo" charset="-128"/>
                <a:cs typeface="Meiryo" charset="-128"/>
              </a:rPr>
              <a:t>からコンテンツを一括インポートして、</a:t>
            </a:r>
            <a:r>
              <a:rPr lang="en" altLang="ja-JP" sz="1100" err="1">
                <a:latin typeface="Meiryo" charset="-128"/>
                <a:ea typeface="Meiryo" charset="-128"/>
                <a:cs typeface="Meiryo" charset="-128"/>
              </a:rPr>
              <a:t>PowerCMS</a:t>
            </a:r>
            <a:r>
              <a:rPr lang="en" altLang="ja-JP" sz="1100">
                <a:latin typeface="Meiryo" charset="-128"/>
                <a:ea typeface="Meiryo" charset="-128"/>
                <a:cs typeface="Meiryo" charset="-128"/>
              </a:rPr>
              <a:t> </a:t>
            </a:r>
            <a:r>
              <a:rPr lang="ja-JP" altLang="en-US" sz="1100">
                <a:latin typeface="Meiryo" charset="-128"/>
                <a:ea typeface="Meiryo" charset="-128"/>
                <a:cs typeface="Meiryo" charset="-128"/>
              </a:rPr>
              <a:t>の記事やウェブページとして保存可能。</a:t>
            </a:r>
          </a:p>
        </p:txBody>
      </p:sp>
      <p:sp>
        <p:nvSpPr>
          <p:cNvPr id="56" name="正方形/長方形 55">
            <a:extLst>
              <a:ext uri="{FF2B5EF4-FFF2-40B4-BE49-F238E27FC236}">
                <a16:creationId xmlns:a16="http://schemas.microsoft.com/office/drawing/2014/main" id="{D62B04D6-02F8-0245-B9B0-1821817FA1A9}"/>
              </a:ext>
            </a:extLst>
          </p:cNvPr>
          <p:cNvSpPr/>
          <p:nvPr/>
        </p:nvSpPr>
        <p:spPr>
          <a:xfrm>
            <a:off x="6403421" y="4979635"/>
            <a:ext cx="2485260" cy="323165"/>
          </a:xfrm>
          <a:prstGeom prst="rect">
            <a:avLst/>
          </a:prstGeom>
        </p:spPr>
        <p:txBody>
          <a:bodyPr wrap="square">
            <a:spAutoFit/>
          </a:bodyPr>
          <a:lstStyle/>
          <a:p>
            <a:pPr algn="ctr"/>
            <a:r>
              <a:rPr lang="en-US" altLang="ja-JP" sz="1500" b="1">
                <a:latin typeface="Meiryo" charset="-128"/>
                <a:ea typeface="Meiryo" charset="-128"/>
                <a:cs typeface="Meiryo" charset="-128"/>
              </a:rPr>
              <a:t>URL</a:t>
            </a:r>
            <a:r>
              <a:rPr lang="ja-JP" altLang="en-US" sz="1500" b="1">
                <a:latin typeface="Meiryo" charset="-128"/>
                <a:ea typeface="Meiryo" charset="-128"/>
                <a:cs typeface="Meiryo" charset="-128"/>
              </a:rPr>
              <a:t>インポート</a:t>
            </a:r>
            <a:endParaRPr lang="en-US" altLang="ja-JP" sz="1500" b="1">
              <a:latin typeface="Meiryo" charset="-128"/>
              <a:ea typeface="Meiryo" charset="-128"/>
              <a:cs typeface="Meiryo" charset="-128"/>
            </a:endParaRPr>
          </a:p>
        </p:txBody>
      </p:sp>
      <p:sp>
        <p:nvSpPr>
          <p:cNvPr id="30" name="コンテンツ プレースホルダー 2">
            <a:extLst>
              <a:ext uri="{FF2B5EF4-FFF2-40B4-BE49-F238E27FC236}">
                <a16:creationId xmlns:a16="http://schemas.microsoft.com/office/drawing/2014/main" id="{DC45CABA-9949-4476-6F4C-A5CE195D5C45}"/>
              </a:ext>
            </a:extLst>
          </p:cNvPr>
          <p:cNvSpPr txBox="1">
            <a:spLocks/>
          </p:cNvSpPr>
          <p:nvPr/>
        </p:nvSpPr>
        <p:spPr>
          <a:xfrm>
            <a:off x="1032946" y="5264250"/>
            <a:ext cx="2436283" cy="6972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en-US" altLang="ja-JP" sz="1100" err="1">
                <a:latin typeface="Meiryo" charset="-128"/>
                <a:ea typeface="Meiryo" charset="-128"/>
                <a:cs typeface="Meiryo" charset="-128"/>
              </a:rPr>
              <a:t>PowerCMS</a:t>
            </a:r>
            <a:r>
              <a:rPr lang="en-US" altLang="ja-JP" sz="1100">
                <a:latin typeface="Meiryo" charset="-128"/>
                <a:ea typeface="Meiryo" charset="-128"/>
                <a:cs typeface="Meiryo" charset="-128"/>
              </a:rPr>
              <a:t> </a:t>
            </a:r>
            <a:r>
              <a:rPr lang="ja-JP" altLang="en-US" sz="1100">
                <a:latin typeface="Meiryo" charset="-128"/>
                <a:ea typeface="Meiryo" charset="-128"/>
                <a:cs typeface="Meiryo" charset="-128"/>
              </a:rPr>
              <a:t>に登録してあるデータの</a:t>
            </a:r>
            <a:r>
              <a:rPr lang="en-US" altLang="ja-JP" sz="1100">
                <a:latin typeface="Meiryo" charset="-128"/>
                <a:ea typeface="Meiryo" charset="-128"/>
                <a:cs typeface="Meiryo" charset="-128"/>
              </a:rPr>
              <a:t> CSV </a:t>
            </a:r>
            <a:r>
              <a:rPr lang="ja-JP" altLang="en-US" sz="1100">
                <a:latin typeface="Meiryo" charset="-128"/>
                <a:ea typeface="Meiryo" charset="-128"/>
                <a:cs typeface="Meiryo" charset="-128"/>
              </a:rPr>
              <a:t>インポート・エクスポートが可能です。</a:t>
            </a:r>
          </a:p>
        </p:txBody>
      </p:sp>
      <p:sp>
        <p:nvSpPr>
          <p:cNvPr id="32" name="正方形/長方形 31">
            <a:extLst>
              <a:ext uri="{FF2B5EF4-FFF2-40B4-BE49-F238E27FC236}">
                <a16:creationId xmlns:a16="http://schemas.microsoft.com/office/drawing/2014/main" id="{9CD8A675-D364-8B9D-841C-23C51D292525}"/>
              </a:ext>
            </a:extLst>
          </p:cNvPr>
          <p:cNvSpPr/>
          <p:nvPr/>
        </p:nvSpPr>
        <p:spPr>
          <a:xfrm>
            <a:off x="1004592" y="4979635"/>
            <a:ext cx="2492990" cy="323165"/>
          </a:xfrm>
          <a:prstGeom prst="rect">
            <a:avLst/>
          </a:prstGeom>
        </p:spPr>
        <p:txBody>
          <a:bodyPr wrap="none">
            <a:spAutoFit/>
          </a:bodyPr>
          <a:lstStyle/>
          <a:p>
            <a:pPr algn="ctr"/>
            <a:r>
              <a:rPr lang="ja-JP" altLang="en-US" sz="1500" b="1">
                <a:latin typeface="Meiryo" charset="-128"/>
                <a:ea typeface="Meiryo" charset="-128"/>
                <a:cs typeface="Meiryo" charset="-128"/>
              </a:rPr>
              <a:t>インポート＆エクスポート</a:t>
            </a:r>
            <a:endParaRPr lang="en-US" altLang="ja-JP" sz="1500" b="1">
              <a:latin typeface="Meiryo" charset="-128"/>
              <a:ea typeface="Meiryo" charset="-128"/>
              <a:cs typeface="Meiryo" charset="-128"/>
            </a:endParaRPr>
          </a:p>
        </p:txBody>
      </p:sp>
      <p:pic>
        <p:nvPicPr>
          <p:cNvPr id="36" name="図 35">
            <a:extLst>
              <a:ext uri="{FF2B5EF4-FFF2-40B4-BE49-F238E27FC236}">
                <a16:creationId xmlns:a16="http://schemas.microsoft.com/office/drawing/2014/main" id="{93DB9F42-6DF4-0E76-3C60-9AFF2FCC857F}"/>
              </a:ext>
            </a:extLst>
          </p:cNvPr>
          <p:cNvPicPr>
            <a:picLocks noChangeAspect="1"/>
          </p:cNvPicPr>
          <p:nvPr/>
        </p:nvPicPr>
        <p:blipFill>
          <a:blip r:embed="rId4"/>
          <a:stretch>
            <a:fillRect/>
          </a:stretch>
        </p:blipFill>
        <p:spPr>
          <a:xfrm>
            <a:off x="1653079" y="4152633"/>
            <a:ext cx="1196017" cy="898443"/>
          </a:xfrm>
          <a:prstGeom prst="rect">
            <a:avLst/>
          </a:prstGeom>
        </p:spPr>
      </p:pic>
      <p:sp>
        <p:nvSpPr>
          <p:cNvPr id="37" name="コンテンツ プレースホルダー 2">
            <a:extLst>
              <a:ext uri="{FF2B5EF4-FFF2-40B4-BE49-F238E27FC236}">
                <a16:creationId xmlns:a16="http://schemas.microsoft.com/office/drawing/2014/main" id="{71DE6D4B-CE1F-9FD6-2060-9AB207AF3788}"/>
              </a:ext>
            </a:extLst>
          </p:cNvPr>
          <p:cNvSpPr txBox="1">
            <a:spLocks/>
          </p:cNvSpPr>
          <p:nvPr/>
        </p:nvSpPr>
        <p:spPr>
          <a:xfrm>
            <a:off x="3727711" y="5264250"/>
            <a:ext cx="2436283" cy="6978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1100">
                <a:latin typeface="Meiryo" charset="-128"/>
                <a:ea typeface="Meiryo" charset="-128"/>
                <a:cs typeface="Meiryo" charset="-128"/>
              </a:rPr>
              <a:t>既存の </a:t>
            </a:r>
            <a:r>
              <a:rPr lang="en" altLang="ja-JP" sz="1100">
                <a:latin typeface="Meiryo" charset="-128"/>
                <a:ea typeface="Meiryo" charset="-128"/>
                <a:cs typeface="Meiryo" charset="-128"/>
              </a:rPr>
              <a:t>HTML </a:t>
            </a:r>
            <a:r>
              <a:rPr lang="ja-JP" altLang="en-US" sz="1100">
                <a:latin typeface="Meiryo" charset="-128"/>
                <a:ea typeface="Meiryo" charset="-128"/>
                <a:cs typeface="Meiryo" charset="-128"/>
              </a:rPr>
              <a:t>ページを一括インポートして、</a:t>
            </a:r>
            <a:r>
              <a:rPr lang="en" altLang="ja-JP" sz="1100" err="1">
                <a:latin typeface="Meiryo" charset="-128"/>
                <a:ea typeface="Meiryo" charset="-128"/>
                <a:cs typeface="Meiryo" charset="-128"/>
              </a:rPr>
              <a:t>PowerCMS</a:t>
            </a:r>
            <a:r>
              <a:rPr lang="en" altLang="ja-JP" sz="1100">
                <a:latin typeface="Meiryo" charset="-128"/>
                <a:ea typeface="Meiryo" charset="-128"/>
                <a:cs typeface="Meiryo" charset="-128"/>
              </a:rPr>
              <a:t> </a:t>
            </a:r>
            <a:r>
              <a:rPr lang="ja-JP" altLang="en-US" sz="1100">
                <a:latin typeface="Meiryo" charset="-128"/>
                <a:ea typeface="Meiryo" charset="-128"/>
                <a:cs typeface="Meiryo" charset="-128"/>
              </a:rPr>
              <a:t>の記事やウェブページとして保存可能。</a:t>
            </a:r>
          </a:p>
        </p:txBody>
      </p:sp>
      <p:sp>
        <p:nvSpPr>
          <p:cNvPr id="38" name="正方形/長方形 37">
            <a:extLst>
              <a:ext uri="{FF2B5EF4-FFF2-40B4-BE49-F238E27FC236}">
                <a16:creationId xmlns:a16="http://schemas.microsoft.com/office/drawing/2014/main" id="{9BD9654B-C011-304D-52A5-965C85026CEA}"/>
              </a:ext>
            </a:extLst>
          </p:cNvPr>
          <p:cNvSpPr/>
          <p:nvPr/>
        </p:nvSpPr>
        <p:spPr>
          <a:xfrm>
            <a:off x="3703222" y="4979635"/>
            <a:ext cx="2485260" cy="323165"/>
          </a:xfrm>
          <a:prstGeom prst="rect">
            <a:avLst/>
          </a:prstGeom>
        </p:spPr>
        <p:txBody>
          <a:bodyPr wrap="square">
            <a:spAutoFit/>
          </a:bodyPr>
          <a:lstStyle/>
          <a:p>
            <a:pPr algn="ctr"/>
            <a:r>
              <a:rPr lang="en-US" altLang="ja-JP" sz="1500" b="1">
                <a:latin typeface="Meiryo" charset="-128"/>
                <a:ea typeface="Meiryo" charset="-128"/>
                <a:cs typeface="Meiryo" charset="-128"/>
              </a:rPr>
              <a:t>HTML</a:t>
            </a:r>
            <a:r>
              <a:rPr lang="ja-JP" altLang="en-US" sz="1500" b="1">
                <a:latin typeface="Meiryo" charset="-128"/>
                <a:ea typeface="Meiryo" charset="-128"/>
                <a:cs typeface="Meiryo" charset="-128"/>
              </a:rPr>
              <a:t>インポート</a:t>
            </a:r>
            <a:endParaRPr lang="en-US" altLang="ja-JP" sz="1500" b="1">
              <a:latin typeface="Meiryo" charset="-128"/>
              <a:ea typeface="Meiryo" charset="-128"/>
              <a:cs typeface="Meiryo" charset="-128"/>
            </a:endParaRPr>
          </a:p>
        </p:txBody>
      </p:sp>
      <p:pic>
        <p:nvPicPr>
          <p:cNvPr id="40" name="図 39">
            <a:extLst>
              <a:ext uri="{FF2B5EF4-FFF2-40B4-BE49-F238E27FC236}">
                <a16:creationId xmlns:a16="http://schemas.microsoft.com/office/drawing/2014/main" id="{09C93AE9-739E-1342-CC31-57789E408D1D}"/>
              </a:ext>
            </a:extLst>
          </p:cNvPr>
          <p:cNvPicPr>
            <a:picLocks noChangeAspect="1"/>
          </p:cNvPicPr>
          <p:nvPr/>
        </p:nvPicPr>
        <p:blipFill>
          <a:blip r:embed="rId5"/>
          <a:stretch>
            <a:fillRect/>
          </a:stretch>
        </p:blipFill>
        <p:spPr>
          <a:xfrm>
            <a:off x="4443403" y="4152633"/>
            <a:ext cx="1004899" cy="832460"/>
          </a:xfrm>
          <a:prstGeom prst="rect">
            <a:avLst/>
          </a:prstGeom>
        </p:spPr>
      </p:pic>
      <p:sp>
        <p:nvSpPr>
          <p:cNvPr id="43" name="正方形/長方形 42">
            <a:extLst>
              <a:ext uri="{FF2B5EF4-FFF2-40B4-BE49-F238E27FC236}">
                <a16:creationId xmlns:a16="http://schemas.microsoft.com/office/drawing/2014/main" id="{03F540AA-21A1-DEE9-EF2C-52873EF22EA4}"/>
              </a:ext>
            </a:extLst>
          </p:cNvPr>
          <p:cNvSpPr/>
          <p:nvPr/>
        </p:nvSpPr>
        <p:spPr>
          <a:xfrm>
            <a:off x="738000" y="1301557"/>
            <a:ext cx="8382343" cy="489052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3" name="コンテンツ プレースホルダー 2"/>
          <p:cNvSpPr txBox="1">
            <a:spLocks/>
          </p:cNvSpPr>
          <p:nvPr/>
        </p:nvSpPr>
        <p:spPr>
          <a:xfrm>
            <a:off x="944521" y="1101332"/>
            <a:ext cx="7730011" cy="400448"/>
          </a:xfrm>
          <a:prstGeom prst="rect">
            <a:avLst/>
          </a:prstGeom>
          <a:solidFill>
            <a:schemeClr val="bg1"/>
          </a:solidFill>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FontTx/>
              <a:buNone/>
              <a:defRPr/>
            </a:pPr>
            <a:r>
              <a:rPr lang="ja-JP" altLang="en-US" sz="2200" b="1">
                <a:latin typeface="Meiryo"/>
                <a:ea typeface="Meiryo"/>
                <a:cs typeface="Meiryo" charset="-128"/>
              </a:rPr>
              <a:t>代表的な機能②　コンテンツ作成・データ移行</a:t>
            </a:r>
            <a:endParaRPr lang="en-US" altLang="ja-JP" sz="2200" b="1">
              <a:latin typeface="Meiryo" charset="-128"/>
              <a:ea typeface="Meiryo" charset="-128"/>
              <a:cs typeface="Meiryo" charset="-128"/>
            </a:endParaRPr>
          </a:p>
        </p:txBody>
      </p:sp>
      <p:pic>
        <p:nvPicPr>
          <p:cNvPr id="3074" name="Picture 2">
            <a:extLst>
              <a:ext uri="{FF2B5EF4-FFF2-40B4-BE49-F238E27FC236}">
                <a16:creationId xmlns:a16="http://schemas.microsoft.com/office/drawing/2014/main" id="{4768440C-1D80-4B3A-288D-25871BD6F1E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6587" y="1811191"/>
            <a:ext cx="889000" cy="889000"/>
          </a:xfrm>
          <a:prstGeom prst="rect">
            <a:avLst/>
          </a:prstGeom>
          <a:noFill/>
          <a:extLst>
            <a:ext uri="{909E8E84-426E-40DD-AFC4-6F175D3DCCD1}">
              <a14:hiddenFill xmlns:a14="http://schemas.microsoft.com/office/drawing/2010/main">
                <a:solidFill>
                  <a:srgbClr val="FFFFFF"/>
                </a:solidFill>
              </a14:hiddenFill>
            </a:ext>
          </a:extLst>
        </p:spPr>
      </p:pic>
      <p:sp>
        <p:nvSpPr>
          <p:cNvPr id="47" name="コンテンツ プレースホルダー 2">
            <a:extLst>
              <a:ext uri="{FF2B5EF4-FFF2-40B4-BE49-F238E27FC236}">
                <a16:creationId xmlns:a16="http://schemas.microsoft.com/office/drawing/2014/main" id="{8AF3A15C-8833-21B7-A3DA-2223067A66C5}"/>
              </a:ext>
            </a:extLst>
          </p:cNvPr>
          <p:cNvSpPr txBox="1">
            <a:spLocks/>
          </p:cNvSpPr>
          <p:nvPr/>
        </p:nvSpPr>
        <p:spPr>
          <a:xfrm>
            <a:off x="1032946" y="2883341"/>
            <a:ext cx="2436283" cy="6972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panose="020B0604030504040204" pitchFamily="34" charset="-128"/>
                <a:ea typeface="Meiryo" panose="020B0604030504040204" pitchFamily="34" charset="-128"/>
              </a:rPr>
              <a:t>既存の記事 </a:t>
            </a:r>
            <a:r>
              <a:rPr lang="en-US" altLang="ja-JP" sz="1100">
                <a:latin typeface="Meiryo" panose="020B0604030504040204" pitchFamily="34" charset="-128"/>
                <a:ea typeface="Meiryo" panose="020B0604030504040204" pitchFamily="34" charset="-128"/>
              </a:rPr>
              <a:t>/ </a:t>
            </a:r>
            <a:r>
              <a:rPr lang="ja-JP" altLang="en-US" sz="1100">
                <a:latin typeface="Meiryo" panose="020B0604030504040204" pitchFamily="34" charset="-128"/>
                <a:ea typeface="Meiryo" panose="020B0604030504040204" pitchFamily="34" charset="-128"/>
              </a:rPr>
              <a:t>ウェブページを複製して、素早くコンテンツを更新することができます。</a:t>
            </a:r>
            <a:endParaRPr lang="ja-JP" altLang="en-US" sz="1100">
              <a:latin typeface="Meiryo" panose="020B0604030504040204" pitchFamily="34" charset="-128"/>
              <a:ea typeface="Meiryo" panose="020B0604030504040204" pitchFamily="34" charset="-128"/>
              <a:cs typeface="Meiryo" charset="-128"/>
            </a:endParaRPr>
          </a:p>
        </p:txBody>
      </p:sp>
      <p:sp>
        <p:nvSpPr>
          <p:cNvPr id="49" name="正方形/長方形 48">
            <a:extLst>
              <a:ext uri="{FF2B5EF4-FFF2-40B4-BE49-F238E27FC236}">
                <a16:creationId xmlns:a16="http://schemas.microsoft.com/office/drawing/2014/main" id="{5977E4C3-6215-01DF-CE2B-469DEA0D48EB}"/>
              </a:ext>
            </a:extLst>
          </p:cNvPr>
          <p:cNvSpPr/>
          <p:nvPr/>
        </p:nvSpPr>
        <p:spPr>
          <a:xfrm>
            <a:off x="1004592" y="2610015"/>
            <a:ext cx="2492990" cy="323165"/>
          </a:xfrm>
          <a:prstGeom prst="rect">
            <a:avLst/>
          </a:prstGeom>
        </p:spPr>
        <p:txBody>
          <a:bodyPr wrap="none">
            <a:spAutoFit/>
          </a:bodyPr>
          <a:lstStyle/>
          <a:p>
            <a:pPr algn="ctr"/>
            <a:r>
              <a:rPr lang="ja-JP" altLang="en-US" sz="1500" b="1">
                <a:latin typeface="Meiryo" charset="-128"/>
                <a:ea typeface="Meiryo" charset="-128"/>
                <a:cs typeface="Meiryo" charset="-128"/>
              </a:rPr>
              <a:t>記事・ウェブページの複製</a:t>
            </a:r>
            <a:endParaRPr lang="en-US" altLang="ja-JP" sz="1500" b="1">
              <a:latin typeface="Meiryo" charset="-128"/>
              <a:ea typeface="Meiryo" charset="-128"/>
              <a:cs typeface="Meiryo" charset="-128"/>
            </a:endParaRPr>
          </a:p>
        </p:txBody>
      </p:sp>
      <p:pic>
        <p:nvPicPr>
          <p:cNvPr id="3078" name="Picture 6">
            <a:extLst>
              <a:ext uri="{FF2B5EF4-FFF2-40B4-BE49-F238E27FC236}">
                <a16:creationId xmlns:a16="http://schemas.microsoft.com/office/drawing/2014/main" id="{133B53E5-9A31-9727-A7E3-43FAD9E5D7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01352" y="1811191"/>
            <a:ext cx="889000" cy="889000"/>
          </a:xfrm>
          <a:prstGeom prst="rect">
            <a:avLst/>
          </a:prstGeom>
          <a:noFill/>
          <a:extLst>
            <a:ext uri="{909E8E84-426E-40DD-AFC4-6F175D3DCCD1}">
              <a14:hiddenFill xmlns:a14="http://schemas.microsoft.com/office/drawing/2010/main">
                <a:solidFill>
                  <a:srgbClr val="FFFFFF"/>
                </a:solidFill>
              </a14:hiddenFill>
            </a:ext>
          </a:extLst>
        </p:spPr>
      </p:pic>
      <p:sp>
        <p:nvSpPr>
          <p:cNvPr id="50" name="コンテンツ プレースホルダー 2">
            <a:extLst>
              <a:ext uri="{FF2B5EF4-FFF2-40B4-BE49-F238E27FC236}">
                <a16:creationId xmlns:a16="http://schemas.microsoft.com/office/drawing/2014/main" id="{D35971E2-BB4E-F3CF-8812-055AF10ABC11}"/>
              </a:ext>
            </a:extLst>
          </p:cNvPr>
          <p:cNvSpPr txBox="1">
            <a:spLocks/>
          </p:cNvSpPr>
          <p:nvPr/>
        </p:nvSpPr>
        <p:spPr>
          <a:xfrm>
            <a:off x="3727711" y="2883341"/>
            <a:ext cx="2436283" cy="7644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panose="020B0604030504040204" pitchFamily="34" charset="-128"/>
                <a:ea typeface="Meiryo" panose="020B0604030504040204" pitchFamily="34" charset="-128"/>
              </a:rPr>
              <a:t>パンくずリスト生成プラグインにより、ページの現在位置を示すパンくずリストを自動的に生成してくれます。</a:t>
            </a:r>
            <a:endParaRPr lang="ja-JP" altLang="en-US" sz="1100">
              <a:latin typeface="Meiryo" panose="020B0604030504040204" pitchFamily="34" charset="-128"/>
              <a:ea typeface="Meiryo" panose="020B0604030504040204" pitchFamily="34" charset="-128"/>
              <a:cs typeface="Meiryo" charset="-128"/>
            </a:endParaRPr>
          </a:p>
        </p:txBody>
      </p:sp>
      <p:sp>
        <p:nvSpPr>
          <p:cNvPr id="51" name="正方形/長方形 50">
            <a:extLst>
              <a:ext uri="{FF2B5EF4-FFF2-40B4-BE49-F238E27FC236}">
                <a16:creationId xmlns:a16="http://schemas.microsoft.com/office/drawing/2014/main" id="{9FDBEF3E-C5DF-CD47-DEEF-CA22D611C378}"/>
              </a:ext>
            </a:extLst>
          </p:cNvPr>
          <p:cNvSpPr/>
          <p:nvPr/>
        </p:nvSpPr>
        <p:spPr>
          <a:xfrm>
            <a:off x="3987898" y="2610015"/>
            <a:ext cx="1915909" cy="323165"/>
          </a:xfrm>
          <a:prstGeom prst="rect">
            <a:avLst/>
          </a:prstGeom>
        </p:spPr>
        <p:txBody>
          <a:bodyPr wrap="none">
            <a:spAutoFit/>
          </a:bodyPr>
          <a:lstStyle/>
          <a:p>
            <a:pPr algn="ctr"/>
            <a:r>
              <a:rPr lang="ja-JP" altLang="en-US" sz="1500" b="1">
                <a:latin typeface="Meiryo" charset="-128"/>
                <a:ea typeface="Meiryo" charset="-128"/>
                <a:cs typeface="Meiryo" charset="-128"/>
              </a:rPr>
              <a:t>パンくずリスト生成</a:t>
            </a:r>
            <a:endParaRPr lang="en-US" altLang="ja-JP" sz="1500" b="1">
              <a:latin typeface="Meiryo" charset="-128"/>
              <a:ea typeface="Meiryo" charset="-128"/>
              <a:cs typeface="Meiryo" charset="-128"/>
            </a:endParaRPr>
          </a:p>
        </p:txBody>
      </p:sp>
      <p:sp>
        <p:nvSpPr>
          <p:cNvPr id="52" name="コンテンツ プレースホルダー 2">
            <a:extLst>
              <a:ext uri="{FF2B5EF4-FFF2-40B4-BE49-F238E27FC236}">
                <a16:creationId xmlns:a16="http://schemas.microsoft.com/office/drawing/2014/main" id="{801F03B2-8904-5528-0CA7-CB7BE8C2FAF7}"/>
              </a:ext>
            </a:extLst>
          </p:cNvPr>
          <p:cNvSpPr txBox="1">
            <a:spLocks/>
          </p:cNvSpPr>
          <p:nvPr/>
        </p:nvSpPr>
        <p:spPr>
          <a:xfrm>
            <a:off x="6427910" y="2883341"/>
            <a:ext cx="2436283" cy="6972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panose="020B0604030504040204" pitchFamily="34" charset="-128"/>
                <a:ea typeface="Meiryo" panose="020B0604030504040204" pitchFamily="34" charset="-128"/>
              </a:rPr>
              <a:t>ウェブサイト、ブログ、カテゴリ、フォルダ、ウェブページ、記事、リンク、バナー等のオブジェクトを自由自在にグループ化。ドラッグ＆ドロップで表示順の指定が可能です。表示順制御のために連番を振ったり日付を変更する必要はありません。</a:t>
            </a:r>
            <a:endParaRPr lang="ja-JP" altLang="en-US" sz="1100">
              <a:latin typeface="Meiryo" panose="020B0604030504040204" pitchFamily="34" charset="-128"/>
              <a:ea typeface="Meiryo" panose="020B0604030504040204" pitchFamily="34" charset="-128"/>
              <a:cs typeface="Meiryo" charset="-128"/>
            </a:endParaRPr>
          </a:p>
        </p:txBody>
      </p:sp>
      <p:sp>
        <p:nvSpPr>
          <p:cNvPr id="54" name="正方形/長方形 53">
            <a:extLst>
              <a:ext uri="{FF2B5EF4-FFF2-40B4-BE49-F238E27FC236}">
                <a16:creationId xmlns:a16="http://schemas.microsoft.com/office/drawing/2014/main" id="{29770662-B2A0-684A-B56F-C82564760B50}"/>
              </a:ext>
            </a:extLst>
          </p:cNvPr>
          <p:cNvSpPr/>
          <p:nvPr/>
        </p:nvSpPr>
        <p:spPr>
          <a:xfrm>
            <a:off x="6591917" y="2610015"/>
            <a:ext cx="2108269" cy="323165"/>
          </a:xfrm>
          <a:prstGeom prst="rect">
            <a:avLst/>
          </a:prstGeom>
        </p:spPr>
        <p:txBody>
          <a:bodyPr wrap="none">
            <a:spAutoFit/>
          </a:bodyPr>
          <a:lstStyle/>
          <a:p>
            <a:pPr algn="ctr"/>
            <a:r>
              <a:rPr lang="ja-JP" altLang="en-US" sz="1500" b="1">
                <a:latin typeface="Meiryo" charset="-128"/>
                <a:ea typeface="Meiryo" charset="-128"/>
                <a:cs typeface="Meiryo" charset="-128"/>
              </a:rPr>
              <a:t>グルーピング＆ソート</a:t>
            </a:r>
            <a:endParaRPr lang="en-US" altLang="ja-JP" sz="1500" b="1">
              <a:latin typeface="Meiryo" charset="-128"/>
              <a:ea typeface="Meiryo" charset="-128"/>
              <a:cs typeface="Meiryo" charset="-128"/>
            </a:endParaRPr>
          </a:p>
        </p:txBody>
      </p:sp>
      <p:pic>
        <p:nvPicPr>
          <p:cNvPr id="3080" name="Picture 8">
            <a:extLst>
              <a:ext uri="{FF2B5EF4-FFF2-40B4-BE49-F238E27FC236}">
                <a16:creationId xmlns:a16="http://schemas.microsoft.com/office/drawing/2014/main" id="{B917340E-EF08-D55F-D4C0-F3731B1D2DA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01551" y="1811191"/>
            <a:ext cx="889000" cy="889000"/>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文字が書かれている&#10;&#10;中程度の精度で自動的に生成された説明">
            <a:extLst>
              <a:ext uri="{FF2B5EF4-FFF2-40B4-BE49-F238E27FC236}">
                <a16:creationId xmlns:a16="http://schemas.microsoft.com/office/drawing/2014/main" id="{78603C02-8928-03F1-0DAB-B891D6D576E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25351" y="4219613"/>
            <a:ext cx="1041400" cy="698500"/>
          </a:xfrm>
          <a:prstGeom prst="rect">
            <a:avLst/>
          </a:prstGeom>
        </p:spPr>
      </p:pic>
    </p:spTree>
    <p:extLst>
      <p:ext uri="{BB962C8B-B14F-4D97-AF65-F5344CB8AC3E}">
        <p14:creationId xmlns:p14="http://schemas.microsoft.com/office/powerpoint/2010/main" val="1599501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39</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01832" y="1007162"/>
            <a:ext cx="8672797" cy="707886"/>
          </a:xfrm>
          <a:prstGeom prst="rect">
            <a:avLst/>
          </a:prstGeom>
        </p:spPr>
        <p:txBody>
          <a:bodyPr wrap="square">
            <a:spAutoFit/>
          </a:bodyPr>
          <a:lstStyle/>
          <a:p>
            <a:r>
              <a:rPr lang="ja-JP" altLang="en-US" sz="2000">
                <a:latin typeface="Meiryo" charset="-128"/>
                <a:ea typeface="Meiryo" charset="-128"/>
                <a:cs typeface="Meiryo" charset="-128"/>
              </a:rPr>
              <a:t>記事の作成者／編集者／公開担当者の権限を明確にわけるなど、</a:t>
            </a:r>
            <a:endParaRPr lang="en-US" altLang="ja-JP" sz="2000">
              <a:latin typeface="Meiryo" charset="-128"/>
              <a:ea typeface="Meiryo" charset="-128"/>
              <a:cs typeface="Meiryo" charset="-128"/>
            </a:endParaRPr>
          </a:p>
          <a:p>
            <a:r>
              <a:rPr lang="en-US" altLang="ja-JP" sz="2000" err="1">
                <a:latin typeface="Meiryo" charset="-128"/>
                <a:ea typeface="Meiryo" charset="-128"/>
                <a:cs typeface="Meiryo" charset="-128"/>
              </a:rPr>
              <a:t>PowerCMS</a:t>
            </a:r>
            <a:r>
              <a:rPr lang="en-US" altLang="ja-JP" sz="2000">
                <a:latin typeface="Meiryo" charset="-128"/>
                <a:ea typeface="Meiryo" charset="-128"/>
                <a:cs typeface="Meiryo" charset="-128"/>
              </a:rPr>
              <a:t> </a:t>
            </a:r>
            <a:r>
              <a:rPr lang="ja-JP" altLang="en-US" sz="2000">
                <a:latin typeface="Meiryo" charset="-128"/>
                <a:ea typeface="Meiryo" charset="-128"/>
                <a:cs typeface="Meiryo" charset="-128"/>
              </a:rPr>
              <a:t>の操作権限を細かく設定することができます。</a:t>
            </a:r>
          </a:p>
        </p:txBody>
      </p:sp>
      <p:sp>
        <p:nvSpPr>
          <p:cNvPr id="13" name="正方形/長方形 12"/>
          <p:cNvSpPr/>
          <p:nvPr/>
        </p:nvSpPr>
        <p:spPr>
          <a:xfrm>
            <a:off x="720000" y="1836982"/>
            <a:ext cx="1333500" cy="220445"/>
          </a:xfrm>
          <a:prstGeom prst="rect">
            <a:avLst/>
          </a:prstGeom>
          <a:solidFill>
            <a:srgbClr val="FFBE00"/>
          </a:solidFill>
        </p:spPr>
        <p:txBody>
          <a:bodyPr wrap="square" anchor="ctr">
            <a:spAutoFit/>
          </a:bodyPr>
          <a:lstStyle/>
          <a:p>
            <a:pPr lvl="0" algn="ctr">
              <a:lnSpc>
                <a:spcPct val="90000"/>
              </a:lnSpc>
              <a:spcBef>
                <a:spcPts val="1000"/>
              </a:spcBef>
            </a:pPr>
            <a:r>
              <a:rPr lang="ja-JP" altLang="en-US" sz="900">
                <a:latin typeface="Meiryo Regular"/>
                <a:ea typeface="Hiragino Kaku Gothic Pro W6" charset="-128"/>
                <a:cs typeface="Hiragino Kaku Gothic Pro W6" charset="-128"/>
              </a:rPr>
              <a:t>権限設定画面</a:t>
            </a:r>
            <a:endParaRPr lang="en-US" altLang="ja-JP" sz="900">
              <a:latin typeface="Meiryo Regular"/>
              <a:ea typeface="Hiragino Kaku Gothic Pro W6" charset="-128"/>
              <a:cs typeface="Hiragino Kaku Gothic Pro W6" charset="-128"/>
            </a:endParaRPr>
          </a:p>
        </p:txBody>
      </p:sp>
      <p:sp>
        <p:nvSpPr>
          <p:cNvPr id="8" name="平行四辺形 7">
            <a:extLst>
              <a:ext uri="{FF2B5EF4-FFF2-40B4-BE49-F238E27FC236}">
                <a16:creationId xmlns:a16="http://schemas.microsoft.com/office/drawing/2014/main" id="{BCAA1455-2BFF-6E4E-99E8-7EC00D0A683F}"/>
              </a:ext>
            </a:extLst>
          </p:cNvPr>
          <p:cNvSpPr/>
          <p:nvPr/>
        </p:nvSpPr>
        <p:spPr>
          <a:xfrm rot="10800000">
            <a:off x="2521779" y="287416"/>
            <a:ext cx="1942221"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作業役割・権限分担機能</a:t>
            </a:r>
          </a:p>
        </p:txBody>
      </p:sp>
      <p:pic>
        <p:nvPicPr>
          <p:cNvPr id="6" name="図 5" descr="グラフィカル ユーザー インターフェイス, テーブル&#10;&#10;中程度の精度で自動的に生成された説明">
            <a:extLst>
              <a:ext uri="{FF2B5EF4-FFF2-40B4-BE49-F238E27FC236}">
                <a16:creationId xmlns:a16="http://schemas.microsoft.com/office/drawing/2014/main" id="{69A21EED-778D-7644-8CA9-074D5F0C9C07}"/>
              </a:ext>
            </a:extLst>
          </p:cNvPr>
          <p:cNvPicPr>
            <a:picLocks noChangeAspect="1"/>
          </p:cNvPicPr>
          <p:nvPr/>
        </p:nvPicPr>
        <p:blipFill rotWithShape="1">
          <a:blip r:embed="rId3">
            <a:extLst>
              <a:ext uri="{28A0092B-C50C-407E-A947-70E740481C1C}">
                <a14:useLocalDpi xmlns:a14="http://schemas.microsoft.com/office/drawing/2010/main" val="0"/>
              </a:ext>
            </a:extLst>
          </a:blip>
          <a:srcRect l="4470" r="2323"/>
          <a:stretch/>
        </p:blipFill>
        <p:spPr>
          <a:xfrm>
            <a:off x="720000" y="2057427"/>
            <a:ext cx="7509933" cy="3925172"/>
          </a:xfrm>
          <a:prstGeom prst="rect">
            <a:avLst/>
          </a:prstGeom>
          <a:ln>
            <a:solidFill>
              <a:schemeClr val="bg2">
                <a:lumMod val="90000"/>
              </a:schemeClr>
            </a:solidFill>
          </a:ln>
        </p:spPr>
      </p:pic>
    </p:spTree>
    <p:extLst>
      <p:ext uri="{BB962C8B-B14F-4D97-AF65-F5344CB8AC3E}">
        <p14:creationId xmlns:p14="http://schemas.microsoft.com/office/powerpoint/2010/main" val="19674976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承認ワークフロー</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40</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989055"/>
            <a:ext cx="8564736" cy="400110"/>
          </a:xfrm>
          <a:prstGeom prst="rect">
            <a:avLst/>
          </a:prstGeom>
        </p:spPr>
        <p:txBody>
          <a:bodyPr wrap="square">
            <a:spAutoFit/>
          </a:bodyPr>
          <a:lstStyle/>
          <a:p>
            <a:r>
              <a:rPr lang="ja-JP" altLang="en-US" sz="2000">
                <a:latin typeface="Meiryo" charset="-128"/>
                <a:ea typeface="Meiryo" charset="-128"/>
                <a:cs typeface="Meiryo" charset="-128"/>
              </a:rPr>
              <a:t>承認ワークフローは標準機能で実現可能です。</a:t>
            </a:r>
          </a:p>
        </p:txBody>
      </p:sp>
      <p:grpSp>
        <p:nvGrpSpPr>
          <p:cNvPr id="34" name="グループ化 65"/>
          <p:cNvGrpSpPr>
            <a:grpSpLocks noChangeAspect="1"/>
          </p:cNvGrpSpPr>
          <p:nvPr/>
        </p:nvGrpSpPr>
        <p:grpSpPr>
          <a:xfrm>
            <a:off x="2831630" y="2914683"/>
            <a:ext cx="363378" cy="216000"/>
            <a:chOff x="792041" y="5756147"/>
            <a:chExt cx="465954" cy="276973"/>
          </a:xfrm>
          <a:solidFill>
            <a:srgbClr val="FF4500"/>
          </a:solidFill>
        </p:grpSpPr>
        <p:sp>
          <p:nvSpPr>
            <p:cNvPr id="35" name="正方形/長方形 34"/>
            <p:cNvSpPr/>
            <p:nvPr/>
          </p:nvSpPr>
          <p:spPr>
            <a:xfrm>
              <a:off x="792041" y="5756148"/>
              <a:ext cx="465954" cy="276972"/>
            </a:xfrm>
            <a:prstGeom prst="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charset="-128"/>
                <a:ea typeface="Meiryo" charset="-128"/>
                <a:cs typeface="Meiryo" charset="-128"/>
              </a:endParaRPr>
            </a:p>
          </p:txBody>
        </p:sp>
        <p:cxnSp>
          <p:nvCxnSpPr>
            <p:cNvPr id="36" name="直線コネクタ 35"/>
            <p:cNvCxnSpPr/>
            <p:nvPr/>
          </p:nvCxnSpPr>
          <p:spPr>
            <a:xfrm>
              <a:off x="792041" y="5756147"/>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flipV="1">
              <a:off x="1025018" y="5756148"/>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8" name="図形グループ 127"/>
          <p:cNvGrpSpPr/>
          <p:nvPr/>
        </p:nvGrpSpPr>
        <p:grpSpPr>
          <a:xfrm>
            <a:off x="8012072" y="2043134"/>
            <a:ext cx="1294571" cy="282970"/>
            <a:chOff x="8416096" y="2072200"/>
            <a:chExt cx="1294571" cy="282970"/>
          </a:xfrm>
        </p:grpSpPr>
        <p:sp>
          <p:nvSpPr>
            <p:cNvPr id="13" name="四角形吹き出し 12"/>
            <p:cNvSpPr/>
            <p:nvPr/>
          </p:nvSpPr>
          <p:spPr>
            <a:xfrm>
              <a:off x="8416096" y="2072200"/>
              <a:ext cx="1155287" cy="282970"/>
            </a:xfrm>
            <a:prstGeom prst="wedgeRectCallout">
              <a:avLst>
                <a:gd name="adj1" fmla="val -33816"/>
                <a:gd name="adj2" fmla="val 99556"/>
              </a:avLst>
            </a:prstGeom>
            <a:solidFill>
              <a:srgbClr val="97121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1">
                <a:latin typeface="Meiryo" charset="-128"/>
                <a:ea typeface="Meiryo" charset="-128"/>
                <a:cs typeface="Meiryo" charset="-128"/>
              </a:endParaRPr>
            </a:p>
          </p:txBody>
        </p:sp>
        <p:sp>
          <p:nvSpPr>
            <p:cNvPr id="51" name="縦書きテキスト プレースホルダ 5"/>
            <p:cNvSpPr txBox="1">
              <a:spLocks/>
            </p:cNvSpPr>
            <p:nvPr/>
          </p:nvSpPr>
          <p:spPr bwMode="auto">
            <a:xfrm>
              <a:off x="8448493" y="2077349"/>
              <a:ext cx="1262174" cy="2054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defTabSz="914400" fontAlgn="ctr">
                <a:spcBef>
                  <a:spcPct val="20000"/>
                </a:spcBef>
              </a:pPr>
              <a:r>
                <a:rPr lang="ja-JP" altLang="en-US" sz="1200" b="1">
                  <a:solidFill>
                    <a:schemeClr val="bg1"/>
                  </a:solidFill>
                  <a:latin typeface="Meiryo" charset="-128"/>
                  <a:ea typeface="Meiryo" charset="-128"/>
                  <a:cs typeface="Meiryo" charset="-128"/>
                </a:rPr>
                <a:t>ページの公開</a:t>
              </a:r>
              <a:endParaRPr lang="en-US" altLang="ja-JP" sz="1200" b="1">
                <a:solidFill>
                  <a:schemeClr val="bg1"/>
                </a:solidFill>
                <a:latin typeface="Meiryo" charset="-128"/>
                <a:ea typeface="Meiryo" charset="-128"/>
                <a:cs typeface="Meiryo" charset="-128"/>
              </a:endParaRPr>
            </a:p>
          </p:txBody>
        </p:sp>
      </p:grpSp>
      <p:sp>
        <p:nvSpPr>
          <p:cNvPr id="60" name="縦書きテキスト プレースホルダ 5"/>
          <p:cNvSpPr txBox="1">
            <a:spLocks/>
          </p:cNvSpPr>
          <p:nvPr/>
        </p:nvSpPr>
        <p:spPr bwMode="auto">
          <a:xfrm>
            <a:off x="2180528" y="5456890"/>
            <a:ext cx="3387216" cy="551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marL="0" indent="0" defTabSz="914400"/>
            <a:r>
              <a:rPr lang="en-US" altLang="ja-JP" sz="1200">
                <a:solidFill>
                  <a:srgbClr val="333333"/>
                </a:solidFill>
                <a:latin typeface="Meiryo" charset="-128"/>
                <a:ea typeface="Meiryo" charset="-128"/>
                <a:cs typeface="Meiryo" charset="-128"/>
              </a:rPr>
              <a:t>CMS</a:t>
            </a:r>
            <a:r>
              <a:rPr lang="ja-JP" altLang="en-US" sz="1200">
                <a:solidFill>
                  <a:srgbClr val="333333"/>
                </a:solidFill>
                <a:latin typeface="Meiryo" charset="-128"/>
                <a:ea typeface="Meiryo" charset="-128"/>
                <a:cs typeface="Meiryo" charset="-128"/>
              </a:rPr>
              <a:t> へのログインアカウントは無いが、</a:t>
            </a:r>
            <a:endParaRPr lang="en-US" altLang="ja-JP" sz="1200">
              <a:solidFill>
                <a:srgbClr val="333333"/>
              </a:solidFill>
              <a:latin typeface="Meiryo" charset="-128"/>
              <a:ea typeface="Meiryo" charset="-128"/>
              <a:cs typeface="Meiryo" charset="-128"/>
            </a:endParaRPr>
          </a:p>
          <a:p>
            <a:pPr marL="0" indent="0" defTabSz="914400"/>
            <a:r>
              <a:rPr lang="ja-JP" altLang="en-US" sz="1200">
                <a:solidFill>
                  <a:srgbClr val="333333"/>
                </a:solidFill>
                <a:latin typeface="Meiryo" charset="-128"/>
                <a:ea typeface="Meiryo" charset="-128"/>
                <a:cs typeface="Meiryo" charset="-128"/>
              </a:rPr>
              <a:t>記事のプレビューは可能</a:t>
            </a:r>
            <a:endParaRPr lang="en-US" altLang="ja-JP" sz="1200">
              <a:solidFill>
                <a:srgbClr val="333333"/>
              </a:solidFill>
              <a:latin typeface="Meiryo" charset="-128"/>
              <a:ea typeface="Meiryo" charset="-128"/>
              <a:cs typeface="Meiryo" charset="-128"/>
            </a:endParaRPr>
          </a:p>
        </p:txBody>
      </p:sp>
      <p:cxnSp>
        <p:nvCxnSpPr>
          <p:cNvPr id="12" name="カギ線コネクタ 11"/>
          <p:cNvCxnSpPr/>
          <p:nvPr/>
        </p:nvCxnSpPr>
        <p:spPr>
          <a:xfrm rot="16200000" flipV="1">
            <a:off x="4543759" y="-649983"/>
            <a:ext cx="12700" cy="6048000"/>
          </a:xfrm>
          <a:prstGeom prst="bentConnector3">
            <a:avLst>
              <a:gd name="adj1" fmla="val 3443480"/>
            </a:avLst>
          </a:prstGeom>
          <a:ln w="25400">
            <a:solidFill>
              <a:schemeClr val="tx1">
                <a:lumMod val="65000"/>
                <a:lumOff val="3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p:nvPr/>
        </p:nvCxnSpPr>
        <p:spPr>
          <a:xfrm>
            <a:off x="4449174" y="1938132"/>
            <a:ext cx="0" cy="442235"/>
          </a:xfrm>
          <a:prstGeom prst="straightConnector1">
            <a:avLst/>
          </a:prstGeom>
          <a:ln w="25400">
            <a:solidFill>
              <a:schemeClr val="tx1">
                <a:lumMod val="65000"/>
                <a:lumOff val="3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6" name="カギ線コネクタ 75"/>
          <p:cNvCxnSpPr/>
          <p:nvPr/>
        </p:nvCxnSpPr>
        <p:spPr>
          <a:xfrm rot="5400000">
            <a:off x="4543759" y="928487"/>
            <a:ext cx="12700" cy="6048000"/>
          </a:xfrm>
          <a:prstGeom prst="bentConnector3">
            <a:avLst>
              <a:gd name="adj1" fmla="val 3365220"/>
            </a:avLst>
          </a:prstGeom>
          <a:ln w="25400">
            <a:solidFill>
              <a:schemeClr val="tx1">
                <a:lumMod val="65000"/>
                <a:lumOff val="3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78" name="正方形/長方形 77"/>
          <p:cNvSpPr/>
          <p:nvPr/>
        </p:nvSpPr>
        <p:spPr>
          <a:xfrm>
            <a:off x="2240285" y="5104499"/>
            <a:ext cx="2117223" cy="288000"/>
          </a:xfrm>
          <a:prstGeom prst="rect">
            <a:avLst/>
          </a:prstGeom>
          <a:solidFill>
            <a:schemeClr val="tx1"/>
          </a:solidFill>
        </p:spPr>
        <p:txBody>
          <a:bodyPr wrap="square" tIns="72000" anchor="ctr">
            <a:noAutofit/>
          </a:bodyPr>
          <a:lstStyle/>
          <a:p>
            <a:pPr lvl="0" algn="ctr">
              <a:spcBef>
                <a:spcPts val="1000"/>
              </a:spcBef>
            </a:pPr>
            <a:r>
              <a:rPr lang="ja-JP" altLang="en-US" sz="1400">
                <a:solidFill>
                  <a:schemeClr val="bg1"/>
                </a:solidFill>
                <a:latin typeface="Meiryo" charset="-128"/>
                <a:ea typeface="Meiryo" charset="-128"/>
                <a:cs typeface="Meiryo" charset="-128"/>
              </a:rPr>
              <a:t>プレビューのみ権限者</a:t>
            </a:r>
            <a:endParaRPr lang="en-US" altLang="ja-JP" sz="1400">
              <a:solidFill>
                <a:schemeClr val="bg1"/>
              </a:solidFill>
              <a:latin typeface="Meiryo" charset="-128"/>
              <a:ea typeface="Meiryo" charset="-128"/>
              <a:cs typeface="Meiryo" charset="-128"/>
            </a:endParaRPr>
          </a:p>
        </p:txBody>
      </p:sp>
      <p:cxnSp>
        <p:nvCxnSpPr>
          <p:cNvPr id="79" name="直線矢印コネクタ 78"/>
          <p:cNvCxnSpPr/>
          <p:nvPr/>
        </p:nvCxnSpPr>
        <p:spPr>
          <a:xfrm flipH="1">
            <a:off x="1210897" y="3966982"/>
            <a:ext cx="10013" cy="1008000"/>
          </a:xfrm>
          <a:prstGeom prst="straightConnector1">
            <a:avLst/>
          </a:prstGeom>
          <a:ln w="25400">
            <a:solidFill>
              <a:schemeClr val="tx1">
                <a:lumMod val="65000"/>
                <a:lumOff val="3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87" name="正方形/長方形 86"/>
          <p:cNvSpPr/>
          <p:nvPr/>
        </p:nvSpPr>
        <p:spPr>
          <a:xfrm>
            <a:off x="3793819" y="4437929"/>
            <a:ext cx="1296760" cy="288000"/>
          </a:xfrm>
          <a:prstGeom prst="rect">
            <a:avLst/>
          </a:prstGeom>
          <a:solidFill>
            <a:schemeClr val="bg1"/>
          </a:solidFill>
          <a:ln w="12700">
            <a:solidFill>
              <a:schemeClr val="tx1"/>
            </a:solidFill>
          </a:ln>
        </p:spPr>
        <p:txBody>
          <a:bodyPr wrap="square" tIns="72000" rIns="180000" anchor="ctr">
            <a:noAutofit/>
          </a:bodyPr>
          <a:lstStyle/>
          <a:p>
            <a:pPr lvl="0" algn="r">
              <a:spcBef>
                <a:spcPts val="1000"/>
              </a:spcBef>
            </a:pPr>
            <a:r>
              <a:rPr lang="ja-JP" altLang="en-US" sz="1200">
                <a:latin typeface="Meiryo" charset="-128"/>
                <a:ea typeface="Meiryo" charset="-128"/>
                <a:cs typeface="Meiryo" charset="-128"/>
              </a:rPr>
              <a:t>差し戻し</a:t>
            </a:r>
            <a:endParaRPr lang="en-US" altLang="ja-JP" sz="1200">
              <a:latin typeface="Meiryo" charset="-128"/>
              <a:ea typeface="Meiryo" charset="-128"/>
              <a:cs typeface="Meiryo" charset="-128"/>
            </a:endParaRPr>
          </a:p>
        </p:txBody>
      </p:sp>
      <p:sp>
        <p:nvSpPr>
          <p:cNvPr id="93" name="正方形/長方形 92"/>
          <p:cNvSpPr/>
          <p:nvPr/>
        </p:nvSpPr>
        <p:spPr>
          <a:xfrm>
            <a:off x="5702565" y="3343378"/>
            <a:ext cx="916953" cy="288000"/>
          </a:xfrm>
          <a:prstGeom prst="rect">
            <a:avLst/>
          </a:prstGeom>
          <a:solidFill>
            <a:schemeClr val="bg1"/>
          </a:solidFill>
          <a:ln w="12700">
            <a:solidFill>
              <a:schemeClr val="tx1"/>
            </a:solidFill>
          </a:ln>
        </p:spPr>
        <p:txBody>
          <a:bodyPr wrap="square" lIns="0" tIns="0" rIns="0" bIns="0" anchor="ctr">
            <a:noAutofit/>
          </a:bodyPr>
          <a:lstStyle/>
          <a:p>
            <a:pPr lvl="0" algn="ctr">
              <a:spcBef>
                <a:spcPts val="1000"/>
              </a:spcBef>
            </a:pPr>
            <a:r>
              <a:rPr lang="ja-JP" altLang="en-US" sz="1200">
                <a:latin typeface="Meiryo" charset="-128"/>
                <a:ea typeface="Meiryo" charset="-128"/>
                <a:cs typeface="Meiryo" charset="-128"/>
              </a:rPr>
              <a:t>差し戻し</a:t>
            </a:r>
            <a:endParaRPr lang="en-US" altLang="ja-JP" sz="1200">
              <a:latin typeface="Meiryo" charset="-128"/>
              <a:ea typeface="Meiryo" charset="-128"/>
              <a:cs typeface="Meiryo" charset="-128"/>
            </a:endParaRPr>
          </a:p>
        </p:txBody>
      </p:sp>
      <p:sp>
        <p:nvSpPr>
          <p:cNvPr id="98" name="正方形/長方形 97"/>
          <p:cNvSpPr/>
          <p:nvPr/>
        </p:nvSpPr>
        <p:spPr>
          <a:xfrm>
            <a:off x="5702565" y="2421294"/>
            <a:ext cx="916953" cy="288000"/>
          </a:xfrm>
          <a:prstGeom prst="rect">
            <a:avLst/>
          </a:prstGeom>
          <a:solidFill>
            <a:schemeClr val="bg1"/>
          </a:solidFill>
          <a:ln>
            <a:solidFill>
              <a:schemeClr val="tx1"/>
            </a:solidFill>
          </a:ln>
        </p:spPr>
        <p:txBody>
          <a:bodyPr wrap="square" lIns="0" tIns="0" rIns="0" bIns="0" anchor="ctr">
            <a:noAutofit/>
          </a:bodyPr>
          <a:lstStyle/>
          <a:p>
            <a:pPr lvl="0" algn="ctr">
              <a:spcBef>
                <a:spcPts val="1000"/>
              </a:spcBef>
            </a:pPr>
            <a:r>
              <a:rPr lang="ja-JP" altLang="en-US" sz="1200">
                <a:latin typeface="Meiryo" charset="-128"/>
                <a:ea typeface="Meiryo" charset="-128"/>
                <a:cs typeface="Meiryo" charset="-128"/>
              </a:rPr>
              <a:t>承認依頼</a:t>
            </a:r>
            <a:endParaRPr lang="en-US" altLang="ja-JP" sz="1200">
              <a:latin typeface="Meiryo" charset="-128"/>
              <a:ea typeface="Meiryo" charset="-128"/>
              <a:cs typeface="Meiryo" charset="-128"/>
            </a:endParaRPr>
          </a:p>
        </p:txBody>
      </p:sp>
      <p:sp>
        <p:nvSpPr>
          <p:cNvPr id="99" name="正方形/長方形 98"/>
          <p:cNvSpPr/>
          <p:nvPr/>
        </p:nvSpPr>
        <p:spPr>
          <a:xfrm>
            <a:off x="2530349" y="3343378"/>
            <a:ext cx="916953" cy="288000"/>
          </a:xfrm>
          <a:prstGeom prst="rect">
            <a:avLst/>
          </a:prstGeom>
          <a:solidFill>
            <a:schemeClr val="bg1"/>
          </a:solidFill>
          <a:ln w="12700">
            <a:solidFill>
              <a:schemeClr val="tx1"/>
            </a:solidFill>
          </a:ln>
        </p:spPr>
        <p:txBody>
          <a:bodyPr wrap="square" lIns="0" tIns="0" rIns="0" bIns="0" anchor="ctr">
            <a:noAutofit/>
          </a:bodyPr>
          <a:lstStyle/>
          <a:p>
            <a:pPr lvl="0" algn="ctr">
              <a:spcBef>
                <a:spcPts val="1000"/>
              </a:spcBef>
            </a:pPr>
            <a:r>
              <a:rPr lang="ja-JP" altLang="en-US" sz="1200">
                <a:latin typeface="Meiryo" charset="-128"/>
                <a:ea typeface="Meiryo" charset="-128"/>
                <a:cs typeface="Meiryo" charset="-128"/>
              </a:rPr>
              <a:t>差し戻し</a:t>
            </a:r>
            <a:endParaRPr lang="en-US" altLang="ja-JP" sz="1200">
              <a:latin typeface="Meiryo" charset="-128"/>
              <a:ea typeface="Meiryo" charset="-128"/>
              <a:cs typeface="Meiryo" charset="-128"/>
            </a:endParaRPr>
          </a:p>
        </p:txBody>
      </p:sp>
      <p:cxnSp>
        <p:nvCxnSpPr>
          <p:cNvPr id="101" name="直線矢印コネクタ 100"/>
          <p:cNvCxnSpPr/>
          <p:nvPr/>
        </p:nvCxnSpPr>
        <p:spPr>
          <a:xfrm rot="16200000" flipH="1">
            <a:off x="3012248" y="1985172"/>
            <a:ext cx="0" cy="1620000"/>
          </a:xfrm>
          <a:prstGeom prst="straightConnector1">
            <a:avLst/>
          </a:prstGeom>
          <a:ln w="25400">
            <a:solidFill>
              <a:schemeClr val="tx1">
                <a:lumMod val="65000"/>
                <a:lumOff val="3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100" name="正方形/長方形 99"/>
          <p:cNvSpPr/>
          <p:nvPr/>
        </p:nvSpPr>
        <p:spPr>
          <a:xfrm>
            <a:off x="2573669" y="2424049"/>
            <a:ext cx="916953" cy="288000"/>
          </a:xfrm>
          <a:prstGeom prst="rect">
            <a:avLst/>
          </a:prstGeom>
          <a:solidFill>
            <a:schemeClr val="bg1"/>
          </a:solidFill>
          <a:ln>
            <a:solidFill>
              <a:schemeClr val="tx1"/>
            </a:solidFill>
          </a:ln>
        </p:spPr>
        <p:txBody>
          <a:bodyPr wrap="square" lIns="0" tIns="0" rIns="0" bIns="0" anchor="ctr">
            <a:noAutofit/>
          </a:bodyPr>
          <a:lstStyle/>
          <a:p>
            <a:pPr lvl="0" algn="ctr">
              <a:spcBef>
                <a:spcPts val="1000"/>
              </a:spcBef>
            </a:pPr>
            <a:r>
              <a:rPr lang="ja-JP" altLang="en-US" sz="1200">
                <a:latin typeface="Meiryo" charset="-128"/>
                <a:ea typeface="Meiryo" charset="-128"/>
                <a:cs typeface="Meiryo" charset="-128"/>
              </a:rPr>
              <a:t>承認依頼</a:t>
            </a:r>
            <a:endParaRPr lang="en-US" altLang="ja-JP" sz="1200">
              <a:latin typeface="Meiryo" charset="-128"/>
              <a:ea typeface="Meiryo" charset="-128"/>
              <a:cs typeface="Meiryo" charset="-128"/>
            </a:endParaRPr>
          </a:p>
        </p:txBody>
      </p:sp>
      <p:cxnSp>
        <p:nvCxnSpPr>
          <p:cNvPr id="102" name="直線矢印コネクタ 101"/>
          <p:cNvCxnSpPr/>
          <p:nvPr/>
        </p:nvCxnSpPr>
        <p:spPr>
          <a:xfrm rot="5400000" flipH="1">
            <a:off x="3012248" y="2446914"/>
            <a:ext cx="0" cy="1620000"/>
          </a:xfrm>
          <a:prstGeom prst="straightConnector1">
            <a:avLst/>
          </a:prstGeom>
          <a:ln w="25400">
            <a:solidFill>
              <a:schemeClr val="tx1">
                <a:lumMod val="65000"/>
                <a:lumOff val="3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3" name="直線矢印コネクタ 102"/>
          <p:cNvCxnSpPr/>
          <p:nvPr/>
        </p:nvCxnSpPr>
        <p:spPr>
          <a:xfrm rot="16200000" flipH="1">
            <a:off x="6130066" y="1969874"/>
            <a:ext cx="0" cy="1620000"/>
          </a:xfrm>
          <a:prstGeom prst="straightConnector1">
            <a:avLst/>
          </a:prstGeom>
          <a:ln w="25400">
            <a:solidFill>
              <a:schemeClr val="tx1">
                <a:lumMod val="65000"/>
                <a:lumOff val="3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4" name="直線矢印コネクタ 103"/>
          <p:cNvCxnSpPr/>
          <p:nvPr/>
        </p:nvCxnSpPr>
        <p:spPr>
          <a:xfrm rot="5400000" flipH="1">
            <a:off x="6130066" y="2431616"/>
            <a:ext cx="0" cy="1620000"/>
          </a:xfrm>
          <a:prstGeom prst="straightConnector1">
            <a:avLst/>
          </a:prstGeom>
          <a:ln w="25400">
            <a:solidFill>
              <a:schemeClr val="tx1">
                <a:lumMod val="65000"/>
                <a:lumOff val="35000"/>
              </a:schemeClr>
            </a:solidFill>
            <a:tailEnd type="triangle" w="lg" len="med"/>
          </a:ln>
        </p:spPr>
        <p:style>
          <a:lnRef idx="1">
            <a:schemeClr val="accent1"/>
          </a:lnRef>
          <a:fillRef idx="0">
            <a:schemeClr val="accent1"/>
          </a:fillRef>
          <a:effectRef idx="0">
            <a:schemeClr val="accent1"/>
          </a:effectRef>
          <a:fontRef idx="minor">
            <a:schemeClr val="tx1"/>
          </a:fontRef>
        </p:style>
      </p:cxnSp>
      <p:grpSp>
        <p:nvGrpSpPr>
          <p:cNvPr id="110" name="グループ化 65"/>
          <p:cNvGrpSpPr>
            <a:grpSpLocks noChangeAspect="1"/>
          </p:cNvGrpSpPr>
          <p:nvPr/>
        </p:nvGrpSpPr>
        <p:grpSpPr>
          <a:xfrm>
            <a:off x="5999855" y="2914683"/>
            <a:ext cx="363378" cy="216000"/>
            <a:chOff x="792041" y="5756147"/>
            <a:chExt cx="465954" cy="276973"/>
          </a:xfrm>
          <a:solidFill>
            <a:srgbClr val="FF4500"/>
          </a:solidFill>
        </p:grpSpPr>
        <p:sp>
          <p:nvSpPr>
            <p:cNvPr id="111" name="正方形/長方形 110"/>
            <p:cNvSpPr/>
            <p:nvPr/>
          </p:nvSpPr>
          <p:spPr>
            <a:xfrm>
              <a:off x="792041" y="5756148"/>
              <a:ext cx="465954" cy="276972"/>
            </a:xfrm>
            <a:prstGeom prst="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charset="-128"/>
                <a:ea typeface="Meiryo" charset="-128"/>
                <a:cs typeface="Meiryo" charset="-128"/>
              </a:endParaRPr>
            </a:p>
          </p:txBody>
        </p:sp>
        <p:cxnSp>
          <p:nvCxnSpPr>
            <p:cNvPr id="112" name="直線コネクタ 111"/>
            <p:cNvCxnSpPr/>
            <p:nvPr/>
          </p:nvCxnSpPr>
          <p:spPr>
            <a:xfrm>
              <a:off x="792041" y="5756147"/>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線コネクタ 112"/>
            <p:cNvCxnSpPr/>
            <p:nvPr/>
          </p:nvCxnSpPr>
          <p:spPr>
            <a:xfrm flipV="1">
              <a:off x="1025018" y="5756148"/>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4" name="グループ化 65"/>
          <p:cNvGrpSpPr>
            <a:grpSpLocks noChangeAspect="1"/>
          </p:cNvGrpSpPr>
          <p:nvPr/>
        </p:nvGrpSpPr>
        <p:grpSpPr>
          <a:xfrm>
            <a:off x="774460" y="4337432"/>
            <a:ext cx="363378" cy="216000"/>
            <a:chOff x="792041" y="5756147"/>
            <a:chExt cx="465954" cy="276973"/>
          </a:xfrm>
          <a:solidFill>
            <a:srgbClr val="FF4500"/>
          </a:solidFill>
        </p:grpSpPr>
        <p:sp>
          <p:nvSpPr>
            <p:cNvPr id="115" name="正方形/長方形 114"/>
            <p:cNvSpPr/>
            <p:nvPr/>
          </p:nvSpPr>
          <p:spPr>
            <a:xfrm>
              <a:off x="792041" y="5756148"/>
              <a:ext cx="465954" cy="276972"/>
            </a:xfrm>
            <a:prstGeom prst="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charset="-128"/>
                <a:ea typeface="Meiryo" charset="-128"/>
                <a:cs typeface="Meiryo" charset="-128"/>
              </a:endParaRPr>
            </a:p>
          </p:txBody>
        </p:sp>
        <p:cxnSp>
          <p:nvCxnSpPr>
            <p:cNvPr id="116" name="直線コネクタ 115"/>
            <p:cNvCxnSpPr/>
            <p:nvPr/>
          </p:nvCxnSpPr>
          <p:spPr>
            <a:xfrm>
              <a:off x="792041" y="5756147"/>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線コネクタ 116"/>
            <p:cNvCxnSpPr/>
            <p:nvPr/>
          </p:nvCxnSpPr>
          <p:spPr>
            <a:xfrm flipV="1">
              <a:off x="1025018" y="5756148"/>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8" name="グループ化 65"/>
          <p:cNvGrpSpPr>
            <a:grpSpLocks noChangeAspect="1"/>
          </p:cNvGrpSpPr>
          <p:nvPr/>
        </p:nvGrpSpPr>
        <p:grpSpPr>
          <a:xfrm>
            <a:off x="3874136" y="4470486"/>
            <a:ext cx="363378" cy="216000"/>
            <a:chOff x="792041" y="5756147"/>
            <a:chExt cx="465954" cy="276973"/>
          </a:xfrm>
          <a:solidFill>
            <a:srgbClr val="FF4500"/>
          </a:solidFill>
        </p:grpSpPr>
        <p:sp>
          <p:nvSpPr>
            <p:cNvPr id="119" name="正方形/長方形 118"/>
            <p:cNvSpPr/>
            <p:nvPr/>
          </p:nvSpPr>
          <p:spPr>
            <a:xfrm>
              <a:off x="792041" y="5756148"/>
              <a:ext cx="465954" cy="276972"/>
            </a:xfrm>
            <a:prstGeom prst="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charset="-128"/>
                <a:ea typeface="Meiryo" charset="-128"/>
                <a:cs typeface="Meiryo" charset="-128"/>
              </a:endParaRPr>
            </a:p>
          </p:txBody>
        </p:sp>
        <p:cxnSp>
          <p:nvCxnSpPr>
            <p:cNvPr id="120" name="直線コネクタ 119"/>
            <p:cNvCxnSpPr/>
            <p:nvPr/>
          </p:nvCxnSpPr>
          <p:spPr>
            <a:xfrm>
              <a:off x="792041" y="5756147"/>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線コネクタ 120"/>
            <p:cNvCxnSpPr/>
            <p:nvPr/>
          </p:nvCxnSpPr>
          <p:spPr>
            <a:xfrm flipV="1">
              <a:off x="1025018" y="5756148"/>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3" name="正方形/長方形 122"/>
          <p:cNvSpPr/>
          <p:nvPr/>
        </p:nvSpPr>
        <p:spPr>
          <a:xfrm>
            <a:off x="3793819" y="1569043"/>
            <a:ext cx="1296760" cy="288000"/>
          </a:xfrm>
          <a:prstGeom prst="rect">
            <a:avLst/>
          </a:prstGeom>
          <a:solidFill>
            <a:schemeClr val="bg1"/>
          </a:solidFill>
          <a:ln w="12700">
            <a:solidFill>
              <a:schemeClr val="tx1"/>
            </a:solidFill>
          </a:ln>
        </p:spPr>
        <p:txBody>
          <a:bodyPr wrap="square" tIns="72000" rIns="180000" anchor="ctr">
            <a:noAutofit/>
          </a:bodyPr>
          <a:lstStyle/>
          <a:p>
            <a:pPr lvl="0" algn="r">
              <a:spcBef>
                <a:spcPts val="1000"/>
              </a:spcBef>
            </a:pPr>
            <a:r>
              <a:rPr lang="ja-JP" altLang="en-US" sz="1200">
                <a:latin typeface="Meiryo" charset="-128"/>
                <a:ea typeface="Meiryo" charset="-128"/>
                <a:cs typeface="Meiryo" charset="-128"/>
              </a:rPr>
              <a:t>公開通知</a:t>
            </a:r>
            <a:endParaRPr lang="en-US" altLang="ja-JP" sz="1200">
              <a:latin typeface="Meiryo" charset="-128"/>
              <a:ea typeface="Meiryo" charset="-128"/>
              <a:cs typeface="Meiryo" charset="-128"/>
            </a:endParaRPr>
          </a:p>
        </p:txBody>
      </p:sp>
      <p:grpSp>
        <p:nvGrpSpPr>
          <p:cNvPr id="124" name="グループ化 65"/>
          <p:cNvGrpSpPr>
            <a:grpSpLocks noChangeAspect="1"/>
          </p:cNvGrpSpPr>
          <p:nvPr/>
        </p:nvGrpSpPr>
        <p:grpSpPr>
          <a:xfrm>
            <a:off x="3874136" y="1601600"/>
            <a:ext cx="363378" cy="216000"/>
            <a:chOff x="792041" y="5756147"/>
            <a:chExt cx="465954" cy="276973"/>
          </a:xfrm>
          <a:solidFill>
            <a:srgbClr val="FF4500"/>
          </a:solidFill>
        </p:grpSpPr>
        <p:sp>
          <p:nvSpPr>
            <p:cNvPr id="125" name="正方形/長方形 124"/>
            <p:cNvSpPr/>
            <p:nvPr/>
          </p:nvSpPr>
          <p:spPr>
            <a:xfrm>
              <a:off x="792041" y="5756148"/>
              <a:ext cx="465954" cy="276972"/>
            </a:xfrm>
            <a:prstGeom prst="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charset="-128"/>
                <a:ea typeface="Meiryo" charset="-128"/>
                <a:cs typeface="Meiryo" charset="-128"/>
              </a:endParaRPr>
            </a:p>
          </p:txBody>
        </p:sp>
        <p:cxnSp>
          <p:nvCxnSpPr>
            <p:cNvPr id="126" name="直線コネクタ 125"/>
            <p:cNvCxnSpPr/>
            <p:nvPr/>
          </p:nvCxnSpPr>
          <p:spPr>
            <a:xfrm>
              <a:off x="792041" y="5756147"/>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線コネクタ 126"/>
            <p:cNvCxnSpPr/>
            <p:nvPr/>
          </p:nvCxnSpPr>
          <p:spPr>
            <a:xfrm flipV="1">
              <a:off x="1025018" y="5756148"/>
              <a:ext cx="232977" cy="191760"/>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図形グループ 14"/>
          <p:cNvGrpSpPr/>
          <p:nvPr/>
        </p:nvGrpSpPr>
        <p:grpSpPr>
          <a:xfrm>
            <a:off x="5170309" y="5677645"/>
            <a:ext cx="4563381" cy="488469"/>
            <a:chOff x="4953901" y="4889210"/>
            <a:chExt cx="4563381" cy="488469"/>
          </a:xfrm>
        </p:grpSpPr>
        <p:sp>
          <p:nvSpPr>
            <p:cNvPr id="65" name="コンテンツ プレースホルダー 2"/>
            <p:cNvSpPr txBox="1">
              <a:spLocks/>
            </p:cNvSpPr>
            <p:nvPr/>
          </p:nvSpPr>
          <p:spPr>
            <a:xfrm>
              <a:off x="4959748" y="4889210"/>
              <a:ext cx="4207611" cy="488469"/>
            </a:xfrm>
            <a:prstGeom prst="rect">
              <a:avLst/>
            </a:prstGeom>
            <a:ln w="53975">
              <a:solidFill>
                <a:srgbClr val="FFBE00"/>
              </a:solidFill>
            </a:ln>
          </p:spPr>
          <p:txBody>
            <a:bodyPr vert="horz" lIns="684000" tIns="0" rIns="10800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981075" lvl="1" indent="0">
                <a:buNone/>
              </a:pPr>
              <a:endParaRPr lang="ja-JP" altLang="en-US" sz="1400">
                <a:latin typeface="Meiryo Regular"/>
              </a:endParaRPr>
            </a:p>
          </p:txBody>
        </p:sp>
        <p:sp>
          <p:nvSpPr>
            <p:cNvPr id="66" name="正方形/長方形 65"/>
            <p:cNvSpPr/>
            <p:nvPr/>
          </p:nvSpPr>
          <p:spPr>
            <a:xfrm>
              <a:off x="4953901" y="4897782"/>
              <a:ext cx="1129205" cy="471326"/>
            </a:xfrm>
            <a:prstGeom prst="rect">
              <a:avLst/>
            </a:prstGeom>
            <a:solidFill>
              <a:srgbClr val="FFBE00"/>
            </a:solidFill>
          </p:spPr>
          <p:txBody>
            <a:bodyPr wrap="square" tIns="72000" anchor="ctr">
              <a:noAutofit/>
            </a:bodyPr>
            <a:lstStyle/>
            <a:p>
              <a:pPr lvl="0" algn="ctr">
                <a:lnSpc>
                  <a:spcPct val="90000"/>
                </a:lnSpc>
                <a:spcBef>
                  <a:spcPts val="1000"/>
                </a:spcBef>
              </a:pPr>
              <a:r>
                <a:rPr lang="en-US" altLang="ja-JP" sz="1600" b="1">
                  <a:latin typeface="Meiryo Regular"/>
                  <a:ea typeface="Hiragino Kaku Gothic Pro W6" charset="-128"/>
                  <a:cs typeface="Hiragino Kaku Gothic Pro W6" charset="-128"/>
                </a:rPr>
                <a:t>Point !</a:t>
              </a:r>
            </a:p>
          </p:txBody>
        </p:sp>
        <p:sp>
          <p:nvSpPr>
            <p:cNvPr id="70" name="縦書きテキスト プレースホルダ 5"/>
            <p:cNvSpPr txBox="1">
              <a:spLocks/>
            </p:cNvSpPr>
            <p:nvPr/>
          </p:nvSpPr>
          <p:spPr bwMode="auto">
            <a:xfrm>
              <a:off x="6130066" y="5018385"/>
              <a:ext cx="3387216" cy="2510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marL="0" indent="0" defTabSz="914400"/>
              <a:r>
                <a:rPr lang="ja-JP" altLang="en-US" sz="1200" b="1">
                  <a:solidFill>
                    <a:srgbClr val="333333"/>
                  </a:solidFill>
                  <a:latin typeface="Meiryo" charset="-128"/>
                  <a:ea typeface="Meiryo" charset="-128"/>
                  <a:cs typeface="Meiryo" charset="-128"/>
                </a:rPr>
                <a:t>メール送信時にコメントを追加できます。</a:t>
              </a:r>
              <a:endParaRPr lang="en-US" altLang="ja-JP" sz="1200" b="1">
                <a:solidFill>
                  <a:srgbClr val="333333"/>
                </a:solidFill>
                <a:latin typeface="Meiryo" charset="-128"/>
                <a:ea typeface="Meiryo" charset="-128"/>
                <a:cs typeface="Meiryo" charset="-128"/>
              </a:endParaRPr>
            </a:p>
          </p:txBody>
        </p:sp>
      </p:grpSp>
      <p:grpSp>
        <p:nvGrpSpPr>
          <p:cNvPr id="80" name="図形グループ 79"/>
          <p:cNvGrpSpPr/>
          <p:nvPr/>
        </p:nvGrpSpPr>
        <p:grpSpPr>
          <a:xfrm>
            <a:off x="695093" y="2374017"/>
            <a:ext cx="1584872" cy="1578470"/>
            <a:chOff x="1052901" y="2463468"/>
            <a:chExt cx="1584872" cy="1578470"/>
          </a:xfrm>
        </p:grpSpPr>
        <p:pic>
          <p:nvPicPr>
            <p:cNvPr id="81" name="図 8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494" y="2463468"/>
              <a:ext cx="1002533" cy="771950"/>
            </a:xfrm>
            <a:prstGeom prst="rect">
              <a:avLst/>
            </a:prstGeom>
          </p:spPr>
        </p:pic>
        <p:pic>
          <p:nvPicPr>
            <p:cNvPr id="82" name="図 8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5118" y="2762754"/>
              <a:ext cx="834938" cy="900000"/>
            </a:xfrm>
            <a:prstGeom prst="rect">
              <a:avLst/>
            </a:prstGeom>
          </p:spPr>
        </p:pic>
        <p:sp>
          <p:nvSpPr>
            <p:cNvPr id="84" name="正方形/長方形 83"/>
            <p:cNvSpPr/>
            <p:nvPr/>
          </p:nvSpPr>
          <p:spPr>
            <a:xfrm>
              <a:off x="1052901" y="3753938"/>
              <a:ext cx="1584872" cy="288000"/>
            </a:xfrm>
            <a:prstGeom prst="rect">
              <a:avLst/>
            </a:prstGeom>
            <a:solidFill>
              <a:schemeClr val="tx1"/>
            </a:solidFill>
          </p:spPr>
          <p:txBody>
            <a:bodyPr wrap="square" tIns="72000" anchor="ctr">
              <a:noAutofit/>
            </a:bodyPr>
            <a:lstStyle/>
            <a:p>
              <a:pPr lvl="0" algn="ctr">
                <a:spcBef>
                  <a:spcPts val="1000"/>
                </a:spcBef>
              </a:pPr>
              <a:r>
                <a:rPr lang="ja-JP" altLang="en-US" sz="1400">
                  <a:solidFill>
                    <a:schemeClr val="bg1"/>
                  </a:solidFill>
                  <a:latin typeface="Meiryo" charset="-128"/>
                  <a:ea typeface="Meiryo" charset="-128"/>
                  <a:cs typeface="Meiryo" charset="-128"/>
                </a:rPr>
                <a:t>記事作成者</a:t>
              </a:r>
              <a:endParaRPr lang="en-US" altLang="ja-JP" sz="1400">
                <a:solidFill>
                  <a:schemeClr val="bg1"/>
                </a:solidFill>
                <a:latin typeface="Meiryo" charset="-128"/>
                <a:ea typeface="Meiryo" charset="-128"/>
                <a:cs typeface="Meiryo" charset="-128"/>
              </a:endParaRPr>
            </a:p>
          </p:txBody>
        </p:sp>
      </p:grpSp>
      <p:grpSp>
        <p:nvGrpSpPr>
          <p:cNvPr id="85" name="図形グループ 84"/>
          <p:cNvGrpSpPr/>
          <p:nvPr/>
        </p:nvGrpSpPr>
        <p:grpSpPr>
          <a:xfrm>
            <a:off x="3793819" y="2374017"/>
            <a:ext cx="1584872" cy="1578470"/>
            <a:chOff x="4151627" y="2463468"/>
            <a:chExt cx="1584872" cy="1578470"/>
          </a:xfrm>
        </p:grpSpPr>
        <p:pic>
          <p:nvPicPr>
            <p:cNvPr id="86" name="図 8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1578" y="2463468"/>
              <a:ext cx="1002533" cy="771950"/>
            </a:xfrm>
            <a:prstGeom prst="rect">
              <a:avLst/>
            </a:prstGeom>
          </p:spPr>
        </p:pic>
        <p:pic>
          <p:nvPicPr>
            <p:cNvPr id="88" name="図 8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0203" y="2762754"/>
              <a:ext cx="834938" cy="900000"/>
            </a:xfrm>
            <a:prstGeom prst="rect">
              <a:avLst/>
            </a:prstGeom>
          </p:spPr>
        </p:pic>
        <p:sp>
          <p:nvSpPr>
            <p:cNvPr id="89" name="正方形/長方形 88"/>
            <p:cNvSpPr/>
            <p:nvPr/>
          </p:nvSpPr>
          <p:spPr>
            <a:xfrm>
              <a:off x="4151627" y="3753938"/>
              <a:ext cx="1584872" cy="288000"/>
            </a:xfrm>
            <a:prstGeom prst="rect">
              <a:avLst/>
            </a:prstGeom>
            <a:solidFill>
              <a:schemeClr val="tx1"/>
            </a:solidFill>
          </p:spPr>
          <p:txBody>
            <a:bodyPr wrap="square" tIns="72000" anchor="ctr">
              <a:noAutofit/>
            </a:bodyPr>
            <a:lstStyle/>
            <a:p>
              <a:pPr lvl="0" algn="ctr">
                <a:spcBef>
                  <a:spcPts val="1000"/>
                </a:spcBef>
              </a:pPr>
              <a:r>
                <a:rPr lang="ja-JP" altLang="en-US" sz="1400">
                  <a:solidFill>
                    <a:schemeClr val="bg1"/>
                  </a:solidFill>
                  <a:latin typeface="Meiryo" charset="-128"/>
                  <a:ea typeface="Meiryo" charset="-128"/>
                  <a:cs typeface="Meiryo" charset="-128"/>
                </a:rPr>
                <a:t>承認者</a:t>
              </a:r>
              <a:endParaRPr lang="en-US" altLang="ja-JP" sz="1400">
                <a:solidFill>
                  <a:schemeClr val="bg1"/>
                </a:solidFill>
                <a:latin typeface="Meiryo" charset="-128"/>
                <a:ea typeface="Meiryo" charset="-128"/>
                <a:cs typeface="Meiryo" charset="-128"/>
              </a:endParaRPr>
            </a:p>
          </p:txBody>
        </p:sp>
      </p:grpSp>
      <p:grpSp>
        <p:nvGrpSpPr>
          <p:cNvPr id="90" name="図形グループ 89"/>
          <p:cNvGrpSpPr/>
          <p:nvPr/>
        </p:nvGrpSpPr>
        <p:grpSpPr>
          <a:xfrm>
            <a:off x="6943392" y="2374017"/>
            <a:ext cx="1584872" cy="1578470"/>
            <a:chOff x="6981553" y="2463468"/>
            <a:chExt cx="1584872" cy="1578470"/>
          </a:xfrm>
        </p:grpSpPr>
        <p:pic>
          <p:nvPicPr>
            <p:cNvPr id="91" name="図 9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3916" y="2463468"/>
              <a:ext cx="1002533" cy="771950"/>
            </a:xfrm>
            <a:prstGeom prst="rect">
              <a:avLst/>
            </a:prstGeom>
          </p:spPr>
        </p:pic>
        <p:pic>
          <p:nvPicPr>
            <p:cNvPr id="92" name="図 9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32764" y="2762754"/>
              <a:ext cx="834938" cy="900000"/>
            </a:xfrm>
            <a:prstGeom prst="rect">
              <a:avLst/>
            </a:prstGeom>
          </p:spPr>
        </p:pic>
        <p:sp>
          <p:nvSpPr>
            <p:cNvPr id="94" name="正方形/長方形 93"/>
            <p:cNvSpPr/>
            <p:nvPr/>
          </p:nvSpPr>
          <p:spPr>
            <a:xfrm>
              <a:off x="6981553" y="3753938"/>
              <a:ext cx="1584872" cy="288000"/>
            </a:xfrm>
            <a:prstGeom prst="rect">
              <a:avLst/>
            </a:prstGeom>
            <a:solidFill>
              <a:schemeClr val="tx1"/>
            </a:solidFill>
          </p:spPr>
          <p:txBody>
            <a:bodyPr wrap="square" lIns="91440" tIns="72000" rIns="91440" bIns="45720" anchor="ctr">
              <a:noAutofit/>
            </a:bodyPr>
            <a:lstStyle/>
            <a:p>
              <a:pPr lvl="0" algn="ctr">
                <a:spcBef>
                  <a:spcPts val="1000"/>
                </a:spcBef>
              </a:pPr>
              <a:r>
                <a:rPr lang="ja-JP" altLang="en-US" sz="1400">
                  <a:solidFill>
                    <a:schemeClr val="bg1"/>
                  </a:solidFill>
                  <a:latin typeface="Meiryo"/>
                  <a:ea typeface="Meiryo"/>
                  <a:cs typeface="Meiryo" charset="-128"/>
                </a:rPr>
                <a:t>公開者</a:t>
              </a:r>
              <a:endParaRPr lang="en-US" altLang="ja-JP" sz="1400">
                <a:solidFill>
                  <a:schemeClr val="bg1"/>
                </a:solidFill>
                <a:latin typeface="Meiryo"/>
                <a:ea typeface="Meiryo"/>
                <a:cs typeface="Meiryo" charset="-128"/>
              </a:endParaRPr>
            </a:p>
          </p:txBody>
        </p:sp>
      </p:grpSp>
      <p:grpSp>
        <p:nvGrpSpPr>
          <p:cNvPr id="95" name="図形グループ 94"/>
          <p:cNvGrpSpPr>
            <a:grpSpLocks noChangeAspect="1"/>
          </p:cNvGrpSpPr>
          <p:nvPr/>
        </p:nvGrpSpPr>
        <p:grpSpPr>
          <a:xfrm>
            <a:off x="695093" y="4963714"/>
            <a:ext cx="1371568" cy="1202400"/>
            <a:chOff x="1097679" y="5067664"/>
            <a:chExt cx="1095344" cy="960246"/>
          </a:xfrm>
        </p:grpSpPr>
        <p:pic>
          <p:nvPicPr>
            <p:cNvPr id="96" name="図 9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679" y="5067664"/>
              <a:ext cx="801677" cy="617291"/>
            </a:xfrm>
            <a:prstGeom prst="rect">
              <a:avLst/>
            </a:prstGeom>
          </p:spPr>
        </p:pic>
        <p:pic>
          <p:nvPicPr>
            <p:cNvPr id="97" name="図 9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5364" y="5308224"/>
              <a:ext cx="667659" cy="719686"/>
            </a:xfrm>
            <a:prstGeom prst="rect">
              <a:avLst/>
            </a:prstGeom>
          </p:spPr>
        </p:pic>
      </p:grpSp>
      <p:sp>
        <p:nvSpPr>
          <p:cNvPr id="3" name="テキスト ボックス 2">
            <a:extLst>
              <a:ext uri="{FF2B5EF4-FFF2-40B4-BE49-F238E27FC236}">
                <a16:creationId xmlns:a16="http://schemas.microsoft.com/office/drawing/2014/main" id="{12D6422F-7A0D-03C6-318E-C224C2903B03}"/>
              </a:ext>
            </a:extLst>
          </p:cNvPr>
          <p:cNvSpPr txBox="1"/>
          <p:nvPr/>
        </p:nvSpPr>
        <p:spPr>
          <a:xfrm>
            <a:off x="7036831" y="4412205"/>
            <a:ext cx="2630848" cy="523220"/>
          </a:xfrm>
          <a:prstGeom prst="rect">
            <a:avLst/>
          </a:prstGeom>
          <a:noFill/>
        </p:spPr>
        <p:txBody>
          <a:bodyPr wrap="none" lIns="91440" tIns="45720" rIns="91440" bIns="45720" rtlCol="0" anchor="t">
            <a:spAutoFit/>
          </a:bodyPr>
          <a:lstStyle/>
          <a:p>
            <a:r>
              <a:rPr lang="en-US" altLang="ja-JP" sz="1400">
                <a:solidFill>
                  <a:srgbClr val="FF0000"/>
                </a:solidFill>
                <a:latin typeface="Meiryo" panose="020B0604030504040204" pitchFamily="34" charset="-128"/>
                <a:ea typeface="Meiryo" panose="020B0604030504040204" pitchFamily="34" charset="-128"/>
                <a:cs typeface="Calibri"/>
              </a:rPr>
              <a:t>※</a:t>
            </a:r>
            <a:r>
              <a:rPr lang="ja-JP" altLang="en-US" sz="1400">
                <a:solidFill>
                  <a:srgbClr val="FF0000"/>
                </a:solidFill>
                <a:latin typeface="Meiryo" panose="020B0604030504040204" pitchFamily="34" charset="-128"/>
                <a:ea typeface="Meiryo" panose="020B0604030504040204" pitchFamily="34" charset="-128"/>
                <a:cs typeface="Calibri"/>
              </a:rPr>
              <a:t>ユーザーの種類は最大3分類</a:t>
            </a:r>
            <a:endParaRPr lang="en-US" altLang="ja-JP" sz="1400">
              <a:solidFill>
                <a:srgbClr val="FF0000"/>
              </a:solidFill>
              <a:latin typeface="Meiryo" panose="020B0604030504040204" pitchFamily="34" charset="-128"/>
              <a:ea typeface="Meiryo" panose="020B0604030504040204" pitchFamily="34" charset="-128"/>
              <a:cs typeface="Calibri"/>
            </a:endParaRPr>
          </a:p>
          <a:p>
            <a:r>
              <a:rPr lang="ja-JP" altLang="en-US" sz="1400">
                <a:solidFill>
                  <a:srgbClr val="FF0000"/>
                </a:solidFill>
                <a:latin typeface="Meiryo" panose="020B0604030504040204" pitchFamily="34" charset="-128"/>
                <a:ea typeface="Meiryo" panose="020B0604030504040204" pitchFamily="34" charset="-128"/>
                <a:cs typeface="Calibri"/>
              </a:rPr>
              <a:t>記事作成者</a:t>
            </a:r>
            <a:r>
              <a:rPr lang="en-US" altLang="ja-JP" sz="1400">
                <a:solidFill>
                  <a:srgbClr val="FF0000"/>
                </a:solidFill>
                <a:latin typeface="Meiryo" panose="020B0604030504040204" pitchFamily="34" charset="-128"/>
                <a:ea typeface="Meiryo" panose="020B0604030504040204" pitchFamily="34" charset="-128"/>
                <a:cs typeface="Calibri"/>
              </a:rPr>
              <a:t> / </a:t>
            </a:r>
            <a:r>
              <a:rPr lang="ja-JP" altLang="en-US" sz="1400">
                <a:solidFill>
                  <a:srgbClr val="FF0000"/>
                </a:solidFill>
                <a:latin typeface="Meiryo" panose="020B0604030504040204" pitchFamily="34" charset="-128"/>
                <a:ea typeface="Meiryo" panose="020B0604030504040204" pitchFamily="34" charset="-128"/>
                <a:cs typeface="Calibri"/>
              </a:rPr>
              <a:t>承認者</a:t>
            </a:r>
            <a:r>
              <a:rPr lang="en-US" altLang="ja-JP" sz="1400">
                <a:solidFill>
                  <a:srgbClr val="FF0000"/>
                </a:solidFill>
                <a:latin typeface="Meiryo" panose="020B0604030504040204" pitchFamily="34" charset="-128"/>
                <a:ea typeface="Meiryo" panose="020B0604030504040204" pitchFamily="34" charset="-128"/>
                <a:cs typeface="Calibri"/>
              </a:rPr>
              <a:t> / </a:t>
            </a:r>
            <a:r>
              <a:rPr lang="ja-JP" altLang="en-US" sz="1400">
                <a:solidFill>
                  <a:srgbClr val="FF0000"/>
                </a:solidFill>
                <a:latin typeface="Meiryo" panose="020B0604030504040204" pitchFamily="34" charset="-128"/>
                <a:ea typeface="Meiryo" panose="020B0604030504040204" pitchFamily="34" charset="-128"/>
                <a:cs typeface="Calibri"/>
              </a:rPr>
              <a:t>公開者</a:t>
            </a:r>
          </a:p>
        </p:txBody>
      </p:sp>
      <p:sp>
        <p:nvSpPr>
          <p:cNvPr id="68" name="テキスト ボックス 67">
            <a:extLst>
              <a:ext uri="{FF2B5EF4-FFF2-40B4-BE49-F238E27FC236}">
                <a16:creationId xmlns:a16="http://schemas.microsoft.com/office/drawing/2014/main" id="{706CC069-65EA-6E28-7BDE-54A157938743}"/>
              </a:ext>
            </a:extLst>
          </p:cNvPr>
          <p:cNvSpPr txBox="1"/>
          <p:nvPr/>
        </p:nvSpPr>
        <p:spPr>
          <a:xfrm>
            <a:off x="2202248" y="4031819"/>
            <a:ext cx="4973444" cy="276999"/>
          </a:xfrm>
          <a:prstGeom prst="rect">
            <a:avLst/>
          </a:prstGeom>
          <a:noFill/>
        </p:spPr>
        <p:txBody>
          <a:bodyPr wrap="square">
            <a:spAutoFit/>
          </a:bodyPr>
          <a:lstStyle/>
          <a:p>
            <a:pPr algn="ctr"/>
            <a:r>
              <a:rPr lang="en-US" altLang="ja-JP" sz="1200">
                <a:latin typeface="Meiryo" panose="020B0604030504040204" pitchFamily="34" charset="-128"/>
                <a:ea typeface="Meiryo" panose="020B0604030504040204" pitchFamily="34" charset="-128"/>
                <a:cs typeface="Calibri"/>
              </a:rPr>
              <a:t>※</a:t>
            </a:r>
            <a:r>
              <a:rPr lang="ja-JP" altLang="en-US" sz="1200">
                <a:latin typeface="Meiryo" panose="020B0604030504040204" pitchFamily="34" charset="-128"/>
                <a:ea typeface="Meiryo" panose="020B0604030504040204" pitchFamily="34" charset="-128"/>
                <a:cs typeface="Calibri"/>
              </a:rPr>
              <a:t>差し戻しと承認は何回でも可能</a:t>
            </a:r>
          </a:p>
        </p:txBody>
      </p:sp>
    </p:spTree>
    <p:extLst>
      <p:ext uri="{BB962C8B-B14F-4D97-AF65-F5344CB8AC3E}">
        <p14:creationId xmlns:p14="http://schemas.microsoft.com/office/powerpoint/2010/main" val="5559641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41</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12000" y="989055"/>
            <a:ext cx="8564736" cy="707886"/>
          </a:xfrm>
          <a:prstGeom prst="rect">
            <a:avLst/>
          </a:prstGeom>
        </p:spPr>
        <p:txBody>
          <a:bodyPr wrap="square">
            <a:spAutoFit/>
          </a:bodyPr>
          <a:lstStyle/>
          <a:p>
            <a:r>
              <a:rPr lang="ja-JP" altLang="en-US" sz="2000">
                <a:latin typeface="Meiryo" charset="-128"/>
                <a:ea typeface="Meiryo" charset="-128"/>
                <a:cs typeface="Meiryo" charset="-128"/>
              </a:rPr>
              <a:t>あらゆるドキュメントを賢くサーチ。プログラムをいっさい書かずに様々な条件を指定した高速ドキュメントサーチをサイトに組み込めます。</a:t>
            </a:r>
          </a:p>
        </p:txBody>
      </p:sp>
      <p:sp>
        <p:nvSpPr>
          <p:cNvPr id="91" name="正方形/長方形 90"/>
          <p:cNvSpPr/>
          <p:nvPr/>
        </p:nvSpPr>
        <p:spPr>
          <a:xfrm>
            <a:off x="716080" y="2162043"/>
            <a:ext cx="3694349" cy="2981153"/>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89" name="正方形/長方形 88"/>
          <p:cNvSpPr/>
          <p:nvPr/>
        </p:nvSpPr>
        <p:spPr>
          <a:xfrm>
            <a:off x="720000" y="1921376"/>
            <a:ext cx="1333500" cy="244800"/>
          </a:xfrm>
          <a:prstGeom prst="rect">
            <a:avLst/>
          </a:prstGeom>
          <a:solidFill>
            <a:srgbClr val="FFBE00"/>
          </a:solidFill>
        </p:spPr>
        <p:txBody>
          <a:bodyPr wrap="square" tIns="72000" rIns="90000" anchor="ctr">
            <a:spAutoFit/>
          </a:bodyPr>
          <a:lstStyle/>
          <a:p>
            <a:pPr lvl="0" algn="ctr">
              <a:lnSpc>
                <a:spcPct val="90000"/>
              </a:lnSpc>
              <a:spcBef>
                <a:spcPts val="1000"/>
              </a:spcBef>
            </a:pPr>
            <a:r>
              <a:rPr lang="ja-JP" altLang="en-US" sz="900" b="1">
                <a:latin typeface="Meiryo" charset="-128"/>
                <a:ea typeface="Meiryo" charset="-128"/>
                <a:cs typeface="Meiryo" charset="-128"/>
              </a:rPr>
              <a:t>検索画面</a:t>
            </a:r>
            <a:endParaRPr lang="en-US" altLang="ja-JP" sz="900" b="1">
              <a:latin typeface="Meiryo" charset="-128"/>
              <a:ea typeface="Meiryo" charset="-128"/>
              <a:cs typeface="Meiryo" charset="-128"/>
            </a:endParaRPr>
          </a:p>
        </p:txBody>
      </p:sp>
      <p:sp>
        <p:nvSpPr>
          <p:cNvPr id="95" name="正方形/長方形 94"/>
          <p:cNvSpPr/>
          <p:nvPr/>
        </p:nvSpPr>
        <p:spPr>
          <a:xfrm>
            <a:off x="3705171" y="2880003"/>
            <a:ext cx="1224000" cy="271869"/>
          </a:xfrm>
          <a:prstGeom prst="rect">
            <a:avLst/>
          </a:prstGeom>
          <a:solidFill>
            <a:srgbClr val="971214"/>
          </a:solidFill>
        </p:spPr>
        <p:txBody>
          <a:bodyPr wrap="square" anchor="ctr">
            <a:spAutoFit/>
          </a:bodyPr>
          <a:lstStyle/>
          <a:p>
            <a:pPr lvl="0">
              <a:lnSpc>
                <a:spcPts val="1400"/>
              </a:lnSpc>
              <a:spcBef>
                <a:spcPts val="1000"/>
              </a:spcBef>
            </a:pPr>
            <a:r>
              <a:rPr lang="ja-JP" altLang="en-US" sz="1000" b="1">
                <a:solidFill>
                  <a:schemeClr val="bg1"/>
                </a:solidFill>
                <a:latin typeface="Meiryo" charset="-128"/>
                <a:ea typeface="Meiryo" charset="-128"/>
                <a:cs typeface="Meiryo" charset="-128"/>
              </a:rPr>
              <a:t>フリーワード検索</a:t>
            </a:r>
            <a:endParaRPr lang="en-US" altLang="ja-JP" sz="1000" b="1">
              <a:solidFill>
                <a:schemeClr val="bg1"/>
              </a:solidFill>
              <a:latin typeface="Meiryo" charset="-128"/>
              <a:ea typeface="Meiryo" charset="-128"/>
              <a:cs typeface="Meiryo" charset="-128"/>
            </a:endParaRPr>
          </a:p>
        </p:txBody>
      </p:sp>
      <p:sp>
        <p:nvSpPr>
          <p:cNvPr id="97" name="正方形/長方形 96"/>
          <p:cNvSpPr/>
          <p:nvPr/>
        </p:nvSpPr>
        <p:spPr>
          <a:xfrm>
            <a:off x="3954795" y="3571099"/>
            <a:ext cx="974376" cy="271869"/>
          </a:xfrm>
          <a:prstGeom prst="rect">
            <a:avLst/>
          </a:prstGeom>
          <a:solidFill>
            <a:srgbClr val="971214"/>
          </a:solidFill>
        </p:spPr>
        <p:txBody>
          <a:bodyPr wrap="square" anchor="ctr">
            <a:spAutoFit/>
          </a:bodyPr>
          <a:lstStyle/>
          <a:p>
            <a:pPr lvl="0">
              <a:lnSpc>
                <a:spcPts val="1400"/>
              </a:lnSpc>
              <a:spcBef>
                <a:spcPts val="1000"/>
              </a:spcBef>
            </a:pPr>
            <a:r>
              <a:rPr lang="ja-JP" altLang="en-US" sz="1000" b="1">
                <a:solidFill>
                  <a:schemeClr val="bg1"/>
                </a:solidFill>
                <a:latin typeface="Meiryo" charset="-128"/>
                <a:ea typeface="Meiryo" charset="-128"/>
                <a:cs typeface="Meiryo" charset="-128"/>
              </a:rPr>
              <a:t>カテゴリ検索</a:t>
            </a:r>
            <a:endParaRPr lang="en-US" altLang="ja-JP" sz="1000" b="1">
              <a:solidFill>
                <a:schemeClr val="bg1"/>
              </a:solidFill>
              <a:latin typeface="Meiryo" charset="-128"/>
              <a:ea typeface="Meiryo" charset="-128"/>
              <a:cs typeface="Meiryo" charset="-128"/>
            </a:endParaRPr>
          </a:p>
        </p:txBody>
      </p:sp>
      <p:sp>
        <p:nvSpPr>
          <p:cNvPr id="98" name="正方形/長方形 97"/>
          <p:cNvSpPr/>
          <p:nvPr/>
        </p:nvSpPr>
        <p:spPr>
          <a:xfrm>
            <a:off x="4205070" y="4312936"/>
            <a:ext cx="724101" cy="271869"/>
          </a:xfrm>
          <a:prstGeom prst="rect">
            <a:avLst/>
          </a:prstGeom>
          <a:solidFill>
            <a:srgbClr val="971214"/>
          </a:solidFill>
        </p:spPr>
        <p:txBody>
          <a:bodyPr wrap="square" anchor="ctr">
            <a:spAutoFit/>
          </a:bodyPr>
          <a:lstStyle/>
          <a:p>
            <a:pPr lvl="0">
              <a:lnSpc>
                <a:spcPts val="1400"/>
              </a:lnSpc>
              <a:spcBef>
                <a:spcPts val="1000"/>
              </a:spcBef>
            </a:pPr>
            <a:r>
              <a:rPr lang="ja-JP" altLang="en-US" sz="1000" b="1">
                <a:solidFill>
                  <a:schemeClr val="bg1"/>
                </a:solidFill>
                <a:latin typeface="Meiryo" charset="-128"/>
                <a:ea typeface="Meiryo" charset="-128"/>
                <a:cs typeface="Meiryo" charset="-128"/>
              </a:rPr>
              <a:t>期間検索</a:t>
            </a:r>
            <a:endParaRPr lang="en-US" altLang="ja-JP" sz="1000" b="1">
              <a:solidFill>
                <a:schemeClr val="bg1"/>
              </a:solidFill>
              <a:latin typeface="Meiryo" charset="-128"/>
              <a:ea typeface="Meiryo" charset="-128"/>
              <a:cs typeface="Meiryo" charset="-128"/>
            </a:endParaRPr>
          </a:p>
        </p:txBody>
      </p:sp>
      <p:sp>
        <p:nvSpPr>
          <p:cNvPr id="99" name="三角形 98"/>
          <p:cNvSpPr/>
          <p:nvPr/>
        </p:nvSpPr>
        <p:spPr>
          <a:xfrm rot="5400000">
            <a:off x="5062129" y="3527442"/>
            <a:ext cx="540000" cy="25200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2" name="コンテンツ プレースホルダー 2"/>
          <p:cNvSpPr txBox="1">
            <a:spLocks/>
          </p:cNvSpPr>
          <p:nvPr/>
        </p:nvSpPr>
        <p:spPr>
          <a:xfrm>
            <a:off x="738000" y="5596828"/>
            <a:ext cx="8382343" cy="471325"/>
          </a:xfrm>
          <a:prstGeom prst="rect">
            <a:avLst/>
          </a:prstGeom>
          <a:ln w="53975">
            <a:solidFill>
              <a:srgbClr val="FFBE00"/>
            </a:solidFill>
          </a:ln>
        </p:spPr>
        <p:txBody>
          <a:bodyPr vert="horz" lIns="684000" tIns="0" rIns="10800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981075" lvl="1" indent="0">
              <a:buNone/>
            </a:pPr>
            <a:r>
              <a:rPr lang="en-US" altLang="ja-JP" sz="1800">
                <a:latin typeface="Meiryo" charset="-128"/>
                <a:ea typeface="Meiryo" charset="-128"/>
                <a:cs typeface="Meiryo" charset="-128"/>
              </a:rPr>
              <a:t>PDF </a:t>
            </a:r>
            <a:r>
              <a:rPr lang="ja-JP" altLang="en-US" sz="1800">
                <a:latin typeface="Meiryo" charset="-128"/>
                <a:ea typeface="Meiryo" charset="-128"/>
                <a:cs typeface="Meiryo" charset="-128"/>
              </a:rPr>
              <a:t>や</a:t>
            </a:r>
            <a:r>
              <a:rPr lang="en-US" altLang="ja-JP" sz="1800">
                <a:latin typeface="Meiryo" charset="-128"/>
                <a:ea typeface="Meiryo" charset="-128"/>
                <a:cs typeface="Meiryo" charset="-128"/>
              </a:rPr>
              <a:t> Word</a:t>
            </a:r>
            <a:r>
              <a:rPr lang="ja-JP" altLang="en-US" sz="1800">
                <a:latin typeface="Meiryo" charset="-128"/>
                <a:ea typeface="Meiryo" charset="-128"/>
                <a:cs typeface="Meiryo" charset="-128"/>
              </a:rPr>
              <a:t>、</a:t>
            </a:r>
            <a:r>
              <a:rPr lang="en-US" altLang="ja-JP" sz="1800">
                <a:latin typeface="Meiryo" charset="-128"/>
                <a:ea typeface="Meiryo" charset="-128"/>
                <a:cs typeface="Meiryo" charset="-128"/>
              </a:rPr>
              <a:t>Excel</a:t>
            </a:r>
            <a:r>
              <a:rPr lang="ja-JP" altLang="en-US" sz="1800">
                <a:latin typeface="Meiryo" charset="-128"/>
                <a:ea typeface="Meiryo" charset="-128"/>
                <a:cs typeface="Meiryo" charset="-128"/>
              </a:rPr>
              <a:t>、</a:t>
            </a:r>
            <a:r>
              <a:rPr lang="en-US" altLang="ja-JP" sz="1800">
                <a:latin typeface="Meiryo" charset="-128"/>
                <a:ea typeface="Meiryo" charset="-128"/>
                <a:cs typeface="Meiryo" charset="-128"/>
              </a:rPr>
              <a:t>PowerPoint </a:t>
            </a:r>
            <a:r>
              <a:rPr lang="ja-JP" altLang="en-US" sz="1800">
                <a:latin typeface="Meiryo" charset="-128"/>
                <a:ea typeface="Meiryo" charset="-128"/>
                <a:cs typeface="Meiryo" charset="-128"/>
              </a:rPr>
              <a:t>の文書内も検索できます。</a:t>
            </a:r>
          </a:p>
        </p:txBody>
      </p:sp>
      <p:sp>
        <p:nvSpPr>
          <p:cNvPr id="103" name="正方形/長方形 102"/>
          <p:cNvSpPr/>
          <p:nvPr/>
        </p:nvSpPr>
        <p:spPr>
          <a:xfrm>
            <a:off x="738000" y="5596828"/>
            <a:ext cx="1440000" cy="471326"/>
          </a:xfrm>
          <a:prstGeom prst="rect">
            <a:avLst/>
          </a:prstGeom>
          <a:solidFill>
            <a:srgbClr val="FFBE00"/>
          </a:solidFill>
        </p:spPr>
        <p:txBody>
          <a:bodyPr wrap="square" anchor="ctr">
            <a:noAutofit/>
          </a:bodyPr>
          <a:lstStyle/>
          <a:p>
            <a:pPr lvl="0" algn="ctr">
              <a:lnSpc>
                <a:spcPct val="90000"/>
              </a:lnSpc>
              <a:spcBef>
                <a:spcPts val="1000"/>
              </a:spcBef>
            </a:pPr>
            <a:r>
              <a:rPr lang="en-US" altLang="ja-JP" sz="1600">
                <a:latin typeface="Meiryo Regular"/>
                <a:ea typeface="Hiragino Kaku Gothic Pro W6" charset="-128"/>
                <a:cs typeface="Hiragino Kaku Gothic Pro W6" charset="-128"/>
              </a:rPr>
              <a:t>Point!</a:t>
            </a:r>
          </a:p>
        </p:txBody>
      </p:sp>
      <p:sp>
        <p:nvSpPr>
          <p:cNvPr id="30" name="正方形/長方形 29">
            <a:extLst>
              <a:ext uri="{FF2B5EF4-FFF2-40B4-BE49-F238E27FC236}">
                <a16:creationId xmlns:a16="http://schemas.microsoft.com/office/drawing/2014/main" id="{B4C649E8-EF48-9D47-9AF3-A84C95EA7266}"/>
              </a:ext>
            </a:extLst>
          </p:cNvPr>
          <p:cNvSpPr/>
          <p:nvPr/>
        </p:nvSpPr>
        <p:spPr>
          <a:xfrm>
            <a:off x="716079" y="2165741"/>
            <a:ext cx="3694349" cy="454067"/>
          </a:xfrm>
          <a:prstGeom prst="rect">
            <a:avLst/>
          </a:prstGeom>
          <a:solidFill>
            <a:schemeClr val="bg1">
              <a:lumMod val="7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latin typeface="Meiryo Regular"/>
            </a:endParaRPr>
          </a:p>
        </p:txBody>
      </p:sp>
      <p:sp>
        <p:nvSpPr>
          <p:cNvPr id="3" name="テキスト ボックス 2">
            <a:extLst>
              <a:ext uri="{FF2B5EF4-FFF2-40B4-BE49-F238E27FC236}">
                <a16:creationId xmlns:a16="http://schemas.microsoft.com/office/drawing/2014/main" id="{57B9A355-F1BD-7342-909E-A2EF893BC784}"/>
              </a:ext>
            </a:extLst>
          </p:cNvPr>
          <p:cNvSpPr txBox="1"/>
          <p:nvPr/>
        </p:nvSpPr>
        <p:spPr>
          <a:xfrm>
            <a:off x="765939" y="2271300"/>
            <a:ext cx="902811" cy="307777"/>
          </a:xfrm>
          <a:prstGeom prst="rect">
            <a:avLst/>
          </a:prstGeom>
          <a:noFill/>
        </p:spPr>
        <p:txBody>
          <a:bodyPr wrap="none" rtlCol="0">
            <a:spAutoFit/>
          </a:bodyPr>
          <a:lstStyle/>
          <a:p>
            <a:r>
              <a:rPr kumimoji="1" lang="ja-JP" altLang="en-US" sz="1400" b="1">
                <a:latin typeface="Meiryo" panose="020B0604030504040204" pitchFamily="34" charset="-128"/>
                <a:ea typeface="Meiryo" panose="020B0604030504040204" pitchFamily="34" charset="-128"/>
              </a:rPr>
              <a:t>詳細検索</a:t>
            </a:r>
          </a:p>
        </p:txBody>
      </p:sp>
      <p:sp>
        <p:nvSpPr>
          <p:cNvPr id="19" name="テキスト ボックス 18">
            <a:extLst>
              <a:ext uri="{FF2B5EF4-FFF2-40B4-BE49-F238E27FC236}">
                <a16:creationId xmlns:a16="http://schemas.microsoft.com/office/drawing/2014/main" id="{40F82676-7CC7-EA4D-8BF0-DD2A390A34B5}"/>
              </a:ext>
            </a:extLst>
          </p:cNvPr>
          <p:cNvSpPr txBox="1"/>
          <p:nvPr/>
        </p:nvSpPr>
        <p:spPr>
          <a:xfrm>
            <a:off x="751399" y="2725367"/>
            <a:ext cx="954107"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キーワード</a:t>
            </a:r>
          </a:p>
        </p:txBody>
      </p:sp>
      <p:sp>
        <p:nvSpPr>
          <p:cNvPr id="20" name="正方形/長方形 19">
            <a:extLst>
              <a:ext uri="{FF2B5EF4-FFF2-40B4-BE49-F238E27FC236}">
                <a16:creationId xmlns:a16="http://schemas.microsoft.com/office/drawing/2014/main" id="{8F74F2AC-1817-4447-AF09-7DF0E1D5B402}"/>
              </a:ext>
            </a:extLst>
          </p:cNvPr>
          <p:cNvSpPr/>
          <p:nvPr/>
        </p:nvSpPr>
        <p:spPr>
          <a:xfrm>
            <a:off x="845769" y="2990877"/>
            <a:ext cx="2088476" cy="144842"/>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1" name="テキスト ボックス 20">
            <a:extLst>
              <a:ext uri="{FF2B5EF4-FFF2-40B4-BE49-F238E27FC236}">
                <a16:creationId xmlns:a16="http://schemas.microsoft.com/office/drawing/2014/main" id="{F998DE56-78C7-214B-95B4-8F99737E55CA}"/>
              </a:ext>
            </a:extLst>
          </p:cNvPr>
          <p:cNvSpPr txBox="1"/>
          <p:nvPr/>
        </p:nvSpPr>
        <p:spPr>
          <a:xfrm>
            <a:off x="751399" y="3402260"/>
            <a:ext cx="1107996"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カテゴリ検索</a:t>
            </a:r>
          </a:p>
        </p:txBody>
      </p:sp>
      <p:sp>
        <p:nvSpPr>
          <p:cNvPr id="22" name="正方形/長方形 21">
            <a:extLst>
              <a:ext uri="{FF2B5EF4-FFF2-40B4-BE49-F238E27FC236}">
                <a16:creationId xmlns:a16="http://schemas.microsoft.com/office/drawing/2014/main" id="{1FC47AD8-2017-1E42-8514-48AE56D398B0}"/>
              </a:ext>
            </a:extLst>
          </p:cNvPr>
          <p:cNvSpPr/>
          <p:nvPr/>
        </p:nvSpPr>
        <p:spPr>
          <a:xfrm>
            <a:off x="845769" y="3746029"/>
            <a:ext cx="108000" cy="108000"/>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テキスト ボックス 22">
            <a:extLst>
              <a:ext uri="{FF2B5EF4-FFF2-40B4-BE49-F238E27FC236}">
                <a16:creationId xmlns:a16="http://schemas.microsoft.com/office/drawing/2014/main" id="{F205A2A7-53D3-084D-AF18-6EBCF664EA49}"/>
              </a:ext>
            </a:extLst>
          </p:cNvPr>
          <p:cNvSpPr txBox="1"/>
          <p:nvPr/>
        </p:nvSpPr>
        <p:spPr>
          <a:xfrm>
            <a:off x="751399" y="4099226"/>
            <a:ext cx="646331"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公開日</a:t>
            </a:r>
          </a:p>
        </p:txBody>
      </p:sp>
      <p:sp>
        <p:nvSpPr>
          <p:cNvPr id="27" name="正方形/長方形 26">
            <a:extLst>
              <a:ext uri="{FF2B5EF4-FFF2-40B4-BE49-F238E27FC236}">
                <a16:creationId xmlns:a16="http://schemas.microsoft.com/office/drawing/2014/main" id="{9504C438-57F8-5548-91A6-45B49635219C}"/>
              </a:ext>
            </a:extLst>
          </p:cNvPr>
          <p:cNvSpPr/>
          <p:nvPr/>
        </p:nvSpPr>
        <p:spPr>
          <a:xfrm>
            <a:off x="854928" y="4376610"/>
            <a:ext cx="423746" cy="143573"/>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8" name="正方形/長方形 27">
            <a:extLst>
              <a:ext uri="{FF2B5EF4-FFF2-40B4-BE49-F238E27FC236}">
                <a16:creationId xmlns:a16="http://schemas.microsoft.com/office/drawing/2014/main" id="{6EE52A0D-CA24-9649-920D-C89F38622D7F}"/>
              </a:ext>
            </a:extLst>
          </p:cNvPr>
          <p:cNvSpPr/>
          <p:nvPr/>
        </p:nvSpPr>
        <p:spPr>
          <a:xfrm>
            <a:off x="840153" y="4773347"/>
            <a:ext cx="674273" cy="199372"/>
          </a:xfrm>
          <a:prstGeom prst="rect">
            <a:avLst/>
          </a:prstGeom>
          <a:solidFill>
            <a:schemeClr val="accent1">
              <a:lumMod val="40000"/>
              <a:lumOff val="60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1" name="テキスト ボックス 30">
            <a:extLst>
              <a:ext uri="{FF2B5EF4-FFF2-40B4-BE49-F238E27FC236}">
                <a16:creationId xmlns:a16="http://schemas.microsoft.com/office/drawing/2014/main" id="{BA2E67FC-6B12-C045-8419-88B150F3AC99}"/>
              </a:ext>
            </a:extLst>
          </p:cNvPr>
          <p:cNvSpPr txBox="1"/>
          <p:nvPr/>
        </p:nvSpPr>
        <p:spPr>
          <a:xfrm>
            <a:off x="945723" y="4780744"/>
            <a:ext cx="441146" cy="246221"/>
          </a:xfrm>
          <a:prstGeom prst="rect">
            <a:avLst/>
          </a:prstGeom>
          <a:noFill/>
        </p:spPr>
        <p:txBody>
          <a:bodyPr wrap="none" rtlCol="0">
            <a:spAutoFit/>
          </a:bodyPr>
          <a:lstStyle/>
          <a:p>
            <a:r>
              <a:rPr lang="ja-JP" altLang="en-US" sz="1000" b="1">
                <a:latin typeface="Meiryo" panose="020B0604030504040204" pitchFamily="34" charset="-128"/>
                <a:ea typeface="Meiryo" panose="020B0604030504040204" pitchFamily="34" charset="-128"/>
              </a:rPr>
              <a:t>検索</a:t>
            </a:r>
            <a:endParaRPr kumimoji="1" lang="ja-JP" altLang="en-US" sz="1000" b="1">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C5C5AF49-E674-314C-87CE-EE92151688E3}"/>
              </a:ext>
            </a:extLst>
          </p:cNvPr>
          <p:cNvSpPr txBox="1"/>
          <p:nvPr/>
        </p:nvSpPr>
        <p:spPr>
          <a:xfrm>
            <a:off x="919982" y="3697467"/>
            <a:ext cx="814647" cy="253916"/>
          </a:xfrm>
          <a:prstGeom prst="rect">
            <a:avLst/>
          </a:prstGeom>
          <a:noFill/>
        </p:spPr>
        <p:txBody>
          <a:bodyPr wrap="none" rtlCol="0">
            <a:spAutoFit/>
          </a:bodyPr>
          <a:lstStyle/>
          <a:p>
            <a:r>
              <a:rPr kumimoji="1" lang="ja-JP" altLang="en-US" sz="1050">
                <a:latin typeface="Meiryo" panose="020B0604030504040204" pitchFamily="34" charset="-128"/>
                <a:ea typeface="Meiryo" panose="020B0604030504040204" pitchFamily="34" charset="-128"/>
              </a:rPr>
              <a:t>カテゴリ</a:t>
            </a:r>
            <a:r>
              <a:rPr kumimoji="1" lang="en-US" altLang="ja-JP" sz="1050">
                <a:latin typeface="Meiryo" panose="020B0604030504040204" pitchFamily="34" charset="-128"/>
                <a:ea typeface="Meiryo" panose="020B0604030504040204" pitchFamily="34" charset="-128"/>
              </a:rPr>
              <a:t>A</a:t>
            </a:r>
            <a:endParaRPr kumimoji="1" lang="ja-JP" altLang="en-US" sz="1050">
              <a:latin typeface="Meiryo" panose="020B0604030504040204" pitchFamily="34" charset="-128"/>
              <a:ea typeface="Meiryo" panose="020B0604030504040204" pitchFamily="34" charset="-128"/>
            </a:endParaRPr>
          </a:p>
        </p:txBody>
      </p:sp>
      <p:sp>
        <p:nvSpPr>
          <p:cNvPr id="33" name="正方形/長方形 32">
            <a:extLst>
              <a:ext uri="{FF2B5EF4-FFF2-40B4-BE49-F238E27FC236}">
                <a16:creationId xmlns:a16="http://schemas.microsoft.com/office/drawing/2014/main" id="{F31FE427-C370-814D-BAA4-955676052E3E}"/>
              </a:ext>
            </a:extLst>
          </p:cNvPr>
          <p:cNvSpPr/>
          <p:nvPr/>
        </p:nvSpPr>
        <p:spPr>
          <a:xfrm>
            <a:off x="1875939" y="3746029"/>
            <a:ext cx="108000" cy="108000"/>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4" name="テキスト ボックス 33">
            <a:extLst>
              <a:ext uri="{FF2B5EF4-FFF2-40B4-BE49-F238E27FC236}">
                <a16:creationId xmlns:a16="http://schemas.microsoft.com/office/drawing/2014/main" id="{FE215F4A-609B-4F49-A74A-6635F9E094FA}"/>
              </a:ext>
            </a:extLst>
          </p:cNvPr>
          <p:cNvSpPr txBox="1"/>
          <p:nvPr/>
        </p:nvSpPr>
        <p:spPr>
          <a:xfrm>
            <a:off x="1950152" y="3697467"/>
            <a:ext cx="814647" cy="253916"/>
          </a:xfrm>
          <a:prstGeom prst="rect">
            <a:avLst/>
          </a:prstGeom>
          <a:noFill/>
        </p:spPr>
        <p:txBody>
          <a:bodyPr wrap="square" rtlCol="0">
            <a:spAutoFit/>
          </a:bodyPr>
          <a:lstStyle/>
          <a:p>
            <a:r>
              <a:rPr kumimoji="1" lang="ja-JP" altLang="en-US" sz="1050">
                <a:latin typeface="Meiryo" panose="020B0604030504040204" pitchFamily="34" charset="-128"/>
                <a:ea typeface="Meiryo" panose="020B0604030504040204" pitchFamily="34" charset="-128"/>
              </a:rPr>
              <a:t>カテゴリ</a:t>
            </a:r>
            <a:r>
              <a:rPr kumimoji="1" lang="en-US" altLang="ja-JP" sz="1050">
                <a:latin typeface="Meiryo" panose="020B0604030504040204" pitchFamily="34" charset="-128"/>
                <a:ea typeface="Meiryo" panose="020B0604030504040204" pitchFamily="34" charset="-128"/>
              </a:rPr>
              <a:t>B</a:t>
            </a:r>
            <a:endParaRPr kumimoji="1" lang="ja-JP" altLang="en-US" sz="1050">
              <a:latin typeface="Meiryo" panose="020B0604030504040204" pitchFamily="34" charset="-128"/>
              <a:ea typeface="Meiryo" panose="020B0604030504040204" pitchFamily="34" charset="-128"/>
            </a:endParaRPr>
          </a:p>
        </p:txBody>
      </p:sp>
      <p:sp>
        <p:nvSpPr>
          <p:cNvPr id="35" name="正方形/長方形 34">
            <a:extLst>
              <a:ext uri="{FF2B5EF4-FFF2-40B4-BE49-F238E27FC236}">
                <a16:creationId xmlns:a16="http://schemas.microsoft.com/office/drawing/2014/main" id="{70BCF0D9-8643-264C-BD75-51E4044F3281}"/>
              </a:ext>
            </a:extLst>
          </p:cNvPr>
          <p:cNvSpPr/>
          <p:nvPr/>
        </p:nvSpPr>
        <p:spPr>
          <a:xfrm>
            <a:off x="2849813" y="3746029"/>
            <a:ext cx="108000" cy="108000"/>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6" name="テキスト ボックス 35">
            <a:extLst>
              <a:ext uri="{FF2B5EF4-FFF2-40B4-BE49-F238E27FC236}">
                <a16:creationId xmlns:a16="http://schemas.microsoft.com/office/drawing/2014/main" id="{F98C6964-23A9-DE4B-9349-9CC4505A97FF}"/>
              </a:ext>
            </a:extLst>
          </p:cNvPr>
          <p:cNvSpPr txBox="1"/>
          <p:nvPr/>
        </p:nvSpPr>
        <p:spPr>
          <a:xfrm>
            <a:off x="2924026" y="3697467"/>
            <a:ext cx="814647" cy="253916"/>
          </a:xfrm>
          <a:prstGeom prst="rect">
            <a:avLst/>
          </a:prstGeom>
          <a:noFill/>
        </p:spPr>
        <p:txBody>
          <a:bodyPr wrap="square" rtlCol="0">
            <a:spAutoFit/>
          </a:bodyPr>
          <a:lstStyle/>
          <a:p>
            <a:r>
              <a:rPr kumimoji="1" lang="ja-JP" altLang="en-US" sz="1050">
                <a:latin typeface="Meiryo" panose="020B0604030504040204" pitchFamily="34" charset="-128"/>
                <a:ea typeface="Meiryo" panose="020B0604030504040204" pitchFamily="34" charset="-128"/>
              </a:rPr>
              <a:t>カテゴリ</a:t>
            </a:r>
            <a:r>
              <a:rPr kumimoji="1" lang="en-US" altLang="ja-JP" sz="1050">
                <a:latin typeface="Meiryo" panose="020B0604030504040204" pitchFamily="34" charset="-128"/>
                <a:ea typeface="Meiryo" panose="020B0604030504040204" pitchFamily="34" charset="-128"/>
              </a:rPr>
              <a:t>C</a:t>
            </a:r>
            <a:endParaRPr kumimoji="1" lang="ja-JP" altLang="en-US" sz="1050">
              <a:latin typeface="Meiryo" panose="020B0604030504040204" pitchFamily="34" charset="-128"/>
              <a:ea typeface="Meiryo" panose="020B0604030504040204" pitchFamily="34" charset="-128"/>
            </a:endParaRPr>
          </a:p>
        </p:txBody>
      </p:sp>
      <p:sp>
        <p:nvSpPr>
          <p:cNvPr id="5" name="三角形 4">
            <a:extLst>
              <a:ext uri="{FF2B5EF4-FFF2-40B4-BE49-F238E27FC236}">
                <a16:creationId xmlns:a16="http://schemas.microsoft.com/office/drawing/2014/main" id="{9548EEE2-E960-A04D-B4D7-6E98EF327B43}"/>
              </a:ext>
            </a:extLst>
          </p:cNvPr>
          <p:cNvSpPr/>
          <p:nvPr/>
        </p:nvSpPr>
        <p:spPr>
          <a:xfrm rot="10800000">
            <a:off x="1166165" y="4430795"/>
            <a:ext cx="71810" cy="6190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7" name="テキスト ボックス 36">
            <a:extLst>
              <a:ext uri="{FF2B5EF4-FFF2-40B4-BE49-F238E27FC236}">
                <a16:creationId xmlns:a16="http://schemas.microsoft.com/office/drawing/2014/main" id="{ADB7D9C8-9258-B84A-A377-DDBBD74C2688}"/>
              </a:ext>
            </a:extLst>
          </p:cNvPr>
          <p:cNvSpPr txBox="1"/>
          <p:nvPr/>
        </p:nvSpPr>
        <p:spPr>
          <a:xfrm>
            <a:off x="1239652" y="4351671"/>
            <a:ext cx="300082" cy="230832"/>
          </a:xfrm>
          <a:prstGeom prst="rect">
            <a:avLst/>
          </a:prstGeom>
          <a:noFill/>
        </p:spPr>
        <p:txBody>
          <a:bodyPr wrap="none" rtlCol="0">
            <a:spAutoFit/>
          </a:bodyPr>
          <a:lstStyle/>
          <a:p>
            <a:r>
              <a:rPr kumimoji="1" lang="ja-JP" altLang="en-US" sz="900">
                <a:latin typeface="Meiryo" panose="020B0604030504040204" pitchFamily="34" charset="-128"/>
                <a:ea typeface="Meiryo" panose="020B0604030504040204" pitchFamily="34" charset="-128"/>
              </a:rPr>
              <a:t>年</a:t>
            </a:r>
          </a:p>
        </p:txBody>
      </p:sp>
      <p:sp>
        <p:nvSpPr>
          <p:cNvPr id="38" name="正方形/長方形 37">
            <a:extLst>
              <a:ext uri="{FF2B5EF4-FFF2-40B4-BE49-F238E27FC236}">
                <a16:creationId xmlns:a16="http://schemas.microsoft.com/office/drawing/2014/main" id="{FF587FAE-C611-8E4F-A6C7-4BE72ED89C73}"/>
              </a:ext>
            </a:extLst>
          </p:cNvPr>
          <p:cNvSpPr/>
          <p:nvPr/>
        </p:nvSpPr>
        <p:spPr>
          <a:xfrm>
            <a:off x="1479517" y="4376610"/>
            <a:ext cx="243035" cy="144000"/>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9" name="三角形 38">
            <a:extLst>
              <a:ext uri="{FF2B5EF4-FFF2-40B4-BE49-F238E27FC236}">
                <a16:creationId xmlns:a16="http://schemas.microsoft.com/office/drawing/2014/main" id="{1C1790B0-4E1F-5345-9E4A-52E04A177EFB}"/>
              </a:ext>
            </a:extLst>
          </p:cNvPr>
          <p:cNvSpPr/>
          <p:nvPr/>
        </p:nvSpPr>
        <p:spPr>
          <a:xfrm rot="10800000">
            <a:off x="1610043" y="4430795"/>
            <a:ext cx="71810" cy="6190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0" name="テキスト ボックス 39">
            <a:extLst>
              <a:ext uri="{FF2B5EF4-FFF2-40B4-BE49-F238E27FC236}">
                <a16:creationId xmlns:a16="http://schemas.microsoft.com/office/drawing/2014/main" id="{A5245F39-0BD1-5749-BA32-B7953CCBA1DB}"/>
              </a:ext>
            </a:extLst>
          </p:cNvPr>
          <p:cNvSpPr txBox="1"/>
          <p:nvPr/>
        </p:nvSpPr>
        <p:spPr>
          <a:xfrm>
            <a:off x="1683530" y="4351671"/>
            <a:ext cx="300082" cy="230832"/>
          </a:xfrm>
          <a:prstGeom prst="rect">
            <a:avLst/>
          </a:prstGeom>
          <a:noFill/>
        </p:spPr>
        <p:txBody>
          <a:bodyPr wrap="none" rtlCol="0">
            <a:spAutoFit/>
          </a:bodyPr>
          <a:lstStyle/>
          <a:p>
            <a:r>
              <a:rPr kumimoji="1" lang="ja-JP" altLang="en-US" sz="900">
                <a:latin typeface="Meiryo" panose="020B0604030504040204" pitchFamily="34" charset="-128"/>
                <a:ea typeface="Meiryo" panose="020B0604030504040204" pitchFamily="34" charset="-128"/>
              </a:rPr>
              <a:t>月</a:t>
            </a:r>
          </a:p>
        </p:txBody>
      </p:sp>
      <p:sp>
        <p:nvSpPr>
          <p:cNvPr id="41" name="正方形/長方形 40">
            <a:extLst>
              <a:ext uri="{FF2B5EF4-FFF2-40B4-BE49-F238E27FC236}">
                <a16:creationId xmlns:a16="http://schemas.microsoft.com/office/drawing/2014/main" id="{B0554730-4D36-1048-A339-99F4D3C5A25E}"/>
              </a:ext>
            </a:extLst>
          </p:cNvPr>
          <p:cNvSpPr/>
          <p:nvPr/>
        </p:nvSpPr>
        <p:spPr>
          <a:xfrm>
            <a:off x="1947877" y="4376610"/>
            <a:ext cx="250471" cy="144000"/>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2" name="三角形 41">
            <a:extLst>
              <a:ext uri="{FF2B5EF4-FFF2-40B4-BE49-F238E27FC236}">
                <a16:creationId xmlns:a16="http://schemas.microsoft.com/office/drawing/2014/main" id="{CD7E5DC7-A03A-F340-B81F-7BA431345066}"/>
              </a:ext>
            </a:extLst>
          </p:cNvPr>
          <p:cNvSpPr/>
          <p:nvPr/>
        </p:nvSpPr>
        <p:spPr>
          <a:xfrm rot="10800000">
            <a:off x="2085839" y="4430795"/>
            <a:ext cx="71810" cy="6190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3" name="テキスト ボックス 42">
            <a:extLst>
              <a:ext uri="{FF2B5EF4-FFF2-40B4-BE49-F238E27FC236}">
                <a16:creationId xmlns:a16="http://schemas.microsoft.com/office/drawing/2014/main" id="{106C36BE-4BA7-E94C-A3E1-E838C5FBB994}"/>
              </a:ext>
            </a:extLst>
          </p:cNvPr>
          <p:cNvSpPr txBox="1"/>
          <p:nvPr/>
        </p:nvSpPr>
        <p:spPr>
          <a:xfrm>
            <a:off x="2160184" y="4351671"/>
            <a:ext cx="415498" cy="230832"/>
          </a:xfrm>
          <a:prstGeom prst="rect">
            <a:avLst/>
          </a:prstGeom>
          <a:noFill/>
        </p:spPr>
        <p:txBody>
          <a:bodyPr wrap="none" rtlCol="0">
            <a:spAutoFit/>
          </a:bodyPr>
          <a:lstStyle/>
          <a:p>
            <a:r>
              <a:rPr kumimoji="1" lang="ja-JP" altLang="en-US" sz="900">
                <a:latin typeface="Meiryo" panose="020B0604030504040204" pitchFamily="34" charset="-128"/>
                <a:ea typeface="Meiryo" panose="020B0604030504040204" pitchFamily="34" charset="-128"/>
              </a:rPr>
              <a:t>日</a:t>
            </a:r>
            <a:r>
              <a:rPr kumimoji="1" lang="en-US" altLang="ja-JP" sz="900">
                <a:latin typeface="Meiryo" panose="020B0604030504040204" pitchFamily="34" charset="-128"/>
                <a:ea typeface="Meiryo" panose="020B0604030504040204" pitchFamily="34" charset="-128"/>
              </a:rPr>
              <a:t>〜</a:t>
            </a:r>
            <a:endParaRPr kumimoji="1" lang="ja-JP" altLang="en-US" sz="900">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2597B3C3-383B-7E46-B77D-B646E7D92489}"/>
              </a:ext>
            </a:extLst>
          </p:cNvPr>
          <p:cNvSpPr/>
          <p:nvPr/>
        </p:nvSpPr>
        <p:spPr>
          <a:xfrm>
            <a:off x="2515312" y="4376610"/>
            <a:ext cx="423746" cy="143573"/>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69" name="三角形 68">
            <a:extLst>
              <a:ext uri="{FF2B5EF4-FFF2-40B4-BE49-F238E27FC236}">
                <a16:creationId xmlns:a16="http://schemas.microsoft.com/office/drawing/2014/main" id="{C76452D1-64FE-BF40-8C6E-AC9585893965}"/>
              </a:ext>
            </a:extLst>
          </p:cNvPr>
          <p:cNvSpPr/>
          <p:nvPr/>
        </p:nvSpPr>
        <p:spPr>
          <a:xfrm rot="10800000">
            <a:off x="2826549" y="4430795"/>
            <a:ext cx="71810" cy="6190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70" name="テキスト ボックス 69">
            <a:extLst>
              <a:ext uri="{FF2B5EF4-FFF2-40B4-BE49-F238E27FC236}">
                <a16:creationId xmlns:a16="http://schemas.microsoft.com/office/drawing/2014/main" id="{9F5BAAE8-B771-C24C-B210-1DCFC9C8E47D}"/>
              </a:ext>
            </a:extLst>
          </p:cNvPr>
          <p:cNvSpPr txBox="1"/>
          <p:nvPr/>
        </p:nvSpPr>
        <p:spPr>
          <a:xfrm>
            <a:off x="2900036" y="4351671"/>
            <a:ext cx="300082" cy="230832"/>
          </a:xfrm>
          <a:prstGeom prst="rect">
            <a:avLst/>
          </a:prstGeom>
          <a:noFill/>
        </p:spPr>
        <p:txBody>
          <a:bodyPr wrap="none" rtlCol="0">
            <a:spAutoFit/>
          </a:bodyPr>
          <a:lstStyle/>
          <a:p>
            <a:r>
              <a:rPr kumimoji="1" lang="ja-JP" altLang="en-US" sz="900">
                <a:latin typeface="Meiryo" panose="020B0604030504040204" pitchFamily="34" charset="-128"/>
                <a:ea typeface="Meiryo" panose="020B0604030504040204" pitchFamily="34" charset="-128"/>
              </a:rPr>
              <a:t>年</a:t>
            </a:r>
          </a:p>
        </p:txBody>
      </p:sp>
      <p:sp>
        <p:nvSpPr>
          <p:cNvPr id="71" name="正方形/長方形 70">
            <a:extLst>
              <a:ext uri="{FF2B5EF4-FFF2-40B4-BE49-F238E27FC236}">
                <a16:creationId xmlns:a16="http://schemas.microsoft.com/office/drawing/2014/main" id="{D30A29C6-FD04-0248-8314-CCB65BD28F28}"/>
              </a:ext>
            </a:extLst>
          </p:cNvPr>
          <p:cNvSpPr/>
          <p:nvPr/>
        </p:nvSpPr>
        <p:spPr>
          <a:xfrm>
            <a:off x="3139901" y="4376610"/>
            <a:ext cx="243035" cy="144000"/>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72" name="三角形 71">
            <a:extLst>
              <a:ext uri="{FF2B5EF4-FFF2-40B4-BE49-F238E27FC236}">
                <a16:creationId xmlns:a16="http://schemas.microsoft.com/office/drawing/2014/main" id="{E60EE289-4636-6E4E-9A71-74A3CF90A584}"/>
              </a:ext>
            </a:extLst>
          </p:cNvPr>
          <p:cNvSpPr/>
          <p:nvPr/>
        </p:nvSpPr>
        <p:spPr>
          <a:xfrm rot="10800000">
            <a:off x="3270427" y="4430795"/>
            <a:ext cx="71810" cy="6190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73" name="テキスト ボックス 72">
            <a:extLst>
              <a:ext uri="{FF2B5EF4-FFF2-40B4-BE49-F238E27FC236}">
                <a16:creationId xmlns:a16="http://schemas.microsoft.com/office/drawing/2014/main" id="{61E83875-BBE6-0A42-A5BF-2957358313BD}"/>
              </a:ext>
            </a:extLst>
          </p:cNvPr>
          <p:cNvSpPr txBox="1"/>
          <p:nvPr/>
        </p:nvSpPr>
        <p:spPr>
          <a:xfrm>
            <a:off x="3343914" y="4351671"/>
            <a:ext cx="300082" cy="230832"/>
          </a:xfrm>
          <a:prstGeom prst="rect">
            <a:avLst/>
          </a:prstGeom>
          <a:noFill/>
        </p:spPr>
        <p:txBody>
          <a:bodyPr wrap="none" rtlCol="0">
            <a:spAutoFit/>
          </a:bodyPr>
          <a:lstStyle/>
          <a:p>
            <a:r>
              <a:rPr kumimoji="1" lang="ja-JP" altLang="en-US" sz="900">
                <a:latin typeface="Meiryo" panose="020B0604030504040204" pitchFamily="34" charset="-128"/>
                <a:ea typeface="Meiryo" panose="020B0604030504040204" pitchFamily="34" charset="-128"/>
              </a:rPr>
              <a:t>月</a:t>
            </a:r>
          </a:p>
        </p:txBody>
      </p:sp>
      <p:sp>
        <p:nvSpPr>
          <p:cNvPr id="74" name="正方形/長方形 73">
            <a:extLst>
              <a:ext uri="{FF2B5EF4-FFF2-40B4-BE49-F238E27FC236}">
                <a16:creationId xmlns:a16="http://schemas.microsoft.com/office/drawing/2014/main" id="{5769E395-87A4-0549-86A5-970A6A7105E0}"/>
              </a:ext>
            </a:extLst>
          </p:cNvPr>
          <p:cNvSpPr/>
          <p:nvPr/>
        </p:nvSpPr>
        <p:spPr>
          <a:xfrm>
            <a:off x="3608261" y="4376610"/>
            <a:ext cx="250471" cy="144000"/>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75" name="三角形 74">
            <a:extLst>
              <a:ext uri="{FF2B5EF4-FFF2-40B4-BE49-F238E27FC236}">
                <a16:creationId xmlns:a16="http://schemas.microsoft.com/office/drawing/2014/main" id="{9A047E96-5212-9340-900E-F6CA0352677D}"/>
              </a:ext>
            </a:extLst>
          </p:cNvPr>
          <p:cNvSpPr/>
          <p:nvPr/>
        </p:nvSpPr>
        <p:spPr>
          <a:xfrm rot="10800000">
            <a:off x="3746223" y="4430795"/>
            <a:ext cx="71810" cy="6190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76" name="テキスト ボックス 75">
            <a:extLst>
              <a:ext uri="{FF2B5EF4-FFF2-40B4-BE49-F238E27FC236}">
                <a16:creationId xmlns:a16="http://schemas.microsoft.com/office/drawing/2014/main" id="{1726BFF1-9900-B542-8650-2A237D0E3B9E}"/>
              </a:ext>
            </a:extLst>
          </p:cNvPr>
          <p:cNvSpPr txBox="1"/>
          <p:nvPr/>
        </p:nvSpPr>
        <p:spPr>
          <a:xfrm>
            <a:off x="3820568" y="4351671"/>
            <a:ext cx="300082" cy="230832"/>
          </a:xfrm>
          <a:prstGeom prst="rect">
            <a:avLst/>
          </a:prstGeom>
          <a:noFill/>
        </p:spPr>
        <p:txBody>
          <a:bodyPr wrap="none" rtlCol="0">
            <a:spAutoFit/>
          </a:bodyPr>
          <a:lstStyle/>
          <a:p>
            <a:r>
              <a:rPr kumimoji="1" lang="ja-JP" altLang="en-US" sz="900">
                <a:latin typeface="Meiryo" panose="020B0604030504040204" pitchFamily="34" charset="-128"/>
                <a:ea typeface="Meiryo" panose="020B0604030504040204" pitchFamily="34" charset="-128"/>
              </a:rPr>
              <a:t>日</a:t>
            </a:r>
          </a:p>
        </p:txBody>
      </p:sp>
      <p:sp>
        <p:nvSpPr>
          <p:cNvPr id="80" name="正方形/長方形 79">
            <a:extLst>
              <a:ext uri="{FF2B5EF4-FFF2-40B4-BE49-F238E27FC236}">
                <a16:creationId xmlns:a16="http://schemas.microsoft.com/office/drawing/2014/main" id="{DAE92817-221F-534F-BB56-8C69E23601A4}"/>
              </a:ext>
            </a:extLst>
          </p:cNvPr>
          <p:cNvSpPr/>
          <p:nvPr/>
        </p:nvSpPr>
        <p:spPr>
          <a:xfrm>
            <a:off x="5681975" y="2162043"/>
            <a:ext cx="3694349" cy="2981153"/>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81" name="正方形/長方形 80">
            <a:extLst>
              <a:ext uri="{FF2B5EF4-FFF2-40B4-BE49-F238E27FC236}">
                <a16:creationId xmlns:a16="http://schemas.microsoft.com/office/drawing/2014/main" id="{77AA72AE-6E63-4343-A7DA-616F547CC1FD}"/>
              </a:ext>
            </a:extLst>
          </p:cNvPr>
          <p:cNvSpPr/>
          <p:nvPr/>
        </p:nvSpPr>
        <p:spPr>
          <a:xfrm>
            <a:off x="5685895" y="1921376"/>
            <a:ext cx="1333500" cy="244800"/>
          </a:xfrm>
          <a:prstGeom prst="rect">
            <a:avLst/>
          </a:prstGeom>
          <a:solidFill>
            <a:srgbClr val="FFBE00"/>
          </a:solidFill>
        </p:spPr>
        <p:txBody>
          <a:bodyPr wrap="square" tIns="72000" rIns="90000" anchor="ctr">
            <a:spAutoFit/>
          </a:bodyPr>
          <a:lstStyle/>
          <a:p>
            <a:pPr lvl="0" algn="ctr">
              <a:lnSpc>
                <a:spcPct val="90000"/>
              </a:lnSpc>
              <a:spcBef>
                <a:spcPts val="1000"/>
              </a:spcBef>
            </a:pPr>
            <a:r>
              <a:rPr lang="ja-JP" altLang="en-US" sz="900" b="1">
                <a:latin typeface="Meiryo" charset="-128"/>
                <a:ea typeface="Meiryo" charset="-128"/>
                <a:cs typeface="Meiryo" charset="-128"/>
              </a:rPr>
              <a:t>検索結果画面</a:t>
            </a:r>
            <a:endParaRPr lang="en-US" altLang="ja-JP" sz="900" b="1">
              <a:latin typeface="Meiryo" charset="-128"/>
              <a:ea typeface="Meiryo" charset="-128"/>
              <a:cs typeface="Meiryo" charset="-128"/>
            </a:endParaRPr>
          </a:p>
        </p:txBody>
      </p:sp>
      <p:sp>
        <p:nvSpPr>
          <p:cNvPr id="82" name="正方形/長方形 81">
            <a:extLst>
              <a:ext uri="{FF2B5EF4-FFF2-40B4-BE49-F238E27FC236}">
                <a16:creationId xmlns:a16="http://schemas.microsoft.com/office/drawing/2014/main" id="{A3D02148-DA13-0740-A3B2-77915B6309F1}"/>
              </a:ext>
            </a:extLst>
          </p:cNvPr>
          <p:cNvSpPr/>
          <p:nvPr/>
        </p:nvSpPr>
        <p:spPr>
          <a:xfrm>
            <a:off x="5681974" y="2165741"/>
            <a:ext cx="3694349" cy="454067"/>
          </a:xfrm>
          <a:prstGeom prst="rect">
            <a:avLst/>
          </a:prstGeom>
          <a:solidFill>
            <a:schemeClr val="bg1">
              <a:lumMod val="7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latin typeface="Meiryo Regular"/>
            </a:endParaRPr>
          </a:p>
        </p:txBody>
      </p:sp>
      <p:sp>
        <p:nvSpPr>
          <p:cNvPr id="83" name="テキスト ボックス 82">
            <a:extLst>
              <a:ext uri="{FF2B5EF4-FFF2-40B4-BE49-F238E27FC236}">
                <a16:creationId xmlns:a16="http://schemas.microsoft.com/office/drawing/2014/main" id="{29AA60BF-7B55-814D-B12E-B3CA70BE94B6}"/>
              </a:ext>
            </a:extLst>
          </p:cNvPr>
          <p:cNvSpPr txBox="1"/>
          <p:nvPr/>
        </p:nvSpPr>
        <p:spPr>
          <a:xfrm>
            <a:off x="5731834" y="2271300"/>
            <a:ext cx="1800493" cy="307777"/>
          </a:xfrm>
          <a:prstGeom prst="rect">
            <a:avLst/>
          </a:prstGeom>
          <a:noFill/>
        </p:spPr>
        <p:txBody>
          <a:bodyPr wrap="none" rtlCol="0">
            <a:spAutoFit/>
          </a:bodyPr>
          <a:lstStyle/>
          <a:p>
            <a:r>
              <a:rPr kumimoji="1" lang="ja-JP" altLang="en-US" sz="1400" b="1">
                <a:latin typeface="Meiryo" panose="020B0604030504040204" pitchFamily="34" charset="-128"/>
                <a:ea typeface="Meiryo" panose="020B0604030504040204" pitchFamily="34" charset="-128"/>
              </a:rPr>
              <a:t>●●で検索した結果</a:t>
            </a:r>
          </a:p>
        </p:txBody>
      </p:sp>
      <p:sp>
        <p:nvSpPr>
          <p:cNvPr id="84" name="テキスト ボックス 83">
            <a:extLst>
              <a:ext uri="{FF2B5EF4-FFF2-40B4-BE49-F238E27FC236}">
                <a16:creationId xmlns:a16="http://schemas.microsoft.com/office/drawing/2014/main" id="{52216090-BCAA-8C4D-BF67-B96404B57694}"/>
              </a:ext>
            </a:extLst>
          </p:cNvPr>
          <p:cNvSpPr txBox="1"/>
          <p:nvPr/>
        </p:nvSpPr>
        <p:spPr>
          <a:xfrm>
            <a:off x="5759497" y="2725367"/>
            <a:ext cx="2339102" cy="276999"/>
          </a:xfrm>
          <a:prstGeom prst="rect">
            <a:avLst/>
          </a:prstGeom>
          <a:noFill/>
        </p:spPr>
        <p:txBody>
          <a:bodyPr wrap="none" rtlCol="0">
            <a:spAutoFit/>
          </a:bodyPr>
          <a:lstStyle/>
          <a:p>
            <a:r>
              <a:rPr lang="ja-JP" altLang="en-US" sz="1200" u="sng">
                <a:solidFill>
                  <a:schemeClr val="accent1">
                    <a:lumMod val="50000"/>
                  </a:schemeClr>
                </a:solidFill>
                <a:latin typeface="Meiryo" panose="020B0604030504040204" pitchFamily="34" charset="-128"/>
                <a:ea typeface="Meiryo" panose="020B0604030504040204" pitchFamily="34" charset="-128"/>
              </a:rPr>
              <a:t>記事／ページ／文書のタイトル</a:t>
            </a:r>
            <a:endParaRPr kumimoji="1" lang="ja-JP" altLang="en-US" sz="1200" u="sng">
              <a:solidFill>
                <a:schemeClr val="accent1">
                  <a:lumMod val="50000"/>
                </a:schemeClr>
              </a:solidFill>
              <a:latin typeface="Meiryo" panose="020B0604030504040204" pitchFamily="34" charset="-128"/>
              <a:ea typeface="Meiryo" panose="020B0604030504040204" pitchFamily="34" charset="-128"/>
            </a:endParaRPr>
          </a:p>
        </p:txBody>
      </p:sp>
      <p:sp>
        <p:nvSpPr>
          <p:cNvPr id="86" name="テキスト ボックス 85">
            <a:extLst>
              <a:ext uri="{FF2B5EF4-FFF2-40B4-BE49-F238E27FC236}">
                <a16:creationId xmlns:a16="http://schemas.microsoft.com/office/drawing/2014/main" id="{630300E9-8090-514D-A337-5C111544EA52}"/>
              </a:ext>
            </a:extLst>
          </p:cNvPr>
          <p:cNvSpPr txBox="1"/>
          <p:nvPr/>
        </p:nvSpPr>
        <p:spPr>
          <a:xfrm>
            <a:off x="5759497" y="3372481"/>
            <a:ext cx="2339102" cy="276999"/>
          </a:xfrm>
          <a:prstGeom prst="rect">
            <a:avLst/>
          </a:prstGeom>
          <a:noFill/>
        </p:spPr>
        <p:txBody>
          <a:bodyPr wrap="none" rtlCol="0">
            <a:spAutoFit/>
          </a:bodyPr>
          <a:lstStyle/>
          <a:p>
            <a:r>
              <a:rPr lang="ja-JP" altLang="en-US" sz="1200" u="sng">
                <a:solidFill>
                  <a:schemeClr val="accent1">
                    <a:lumMod val="50000"/>
                  </a:schemeClr>
                </a:solidFill>
                <a:latin typeface="Meiryo" panose="020B0604030504040204" pitchFamily="34" charset="-128"/>
                <a:ea typeface="Meiryo" panose="020B0604030504040204" pitchFamily="34" charset="-128"/>
              </a:rPr>
              <a:t>記事／ページ／文書のタイトル</a:t>
            </a:r>
            <a:endParaRPr kumimoji="1" lang="ja-JP" altLang="en-US" sz="1200" u="sng">
              <a:solidFill>
                <a:schemeClr val="accent1">
                  <a:lumMod val="50000"/>
                </a:schemeClr>
              </a:solidFill>
              <a:latin typeface="Meiryo" panose="020B0604030504040204" pitchFamily="34" charset="-128"/>
              <a:ea typeface="Meiryo" panose="020B0604030504040204" pitchFamily="34" charset="-128"/>
            </a:endParaRPr>
          </a:p>
        </p:txBody>
      </p:sp>
      <p:sp>
        <p:nvSpPr>
          <p:cNvPr id="87" name="テキスト ボックス 86">
            <a:extLst>
              <a:ext uri="{FF2B5EF4-FFF2-40B4-BE49-F238E27FC236}">
                <a16:creationId xmlns:a16="http://schemas.microsoft.com/office/drawing/2014/main" id="{26FFEAE6-2A26-7141-BB6B-580492E7D1E0}"/>
              </a:ext>
            </a:extLst>
          </p:cNvPr>
          <p:cNvSpPr txBox="1"/>
          <p:nvPr/>
        </p:nvSpPr>
        <p:spPr>
          <a:xfrm>
            <a:off x="5759497" y="4075866"/>
            <a:ext cx="2339102" cy="276999"/>
          </a:xfrm>
          <a:prstGeom prst="rect">
            <a:avLst/>
          </a:prstGeom>
          <a:noFill/>
        </p:spPr>
        <p:txBody>
          <a:bodyPr wrap="none" rtlCol="0">
            <a:spAutoFit/>
          </a:bodyPr>
          <a:lstStyle/>
          <a:p>
            <a:r>
              <a:rPr lang="ja-JP" altLang="en-US" sz="1200" u="sng">
                <a:solidFill>
                  <a:schemeClr val="accent1">
                    <a:lumMod val="50000"/>
                  </a:schemeClr>
                </a:solidFill>
                <a:latin typeface="Meiryo" panose="020B0604030504040204" pitchFamily="34" charset="-128"/>
                <a:ea typeface="Meiryo" panose="020B0604030504040204" pitchFamily="34" charset="-128"/>
              </a:rPr>
              <a:t>記事／ページ／文書のタイトル</a:t>
            </a:r>
            <a:endParaRPr kumimoji="1" lang="ja-JP" altLang="en-US" sz="1200" u="sng">
              <a:solidFill>
                <a:schemeClr val="accent1">
                  <a:lumMod val="50000"/>
                </a:schemeClr>
              </a:solidFill>
              <a:latin typeface="Meiryo" panose="020B0604030504040204" pitchFamily="34" charset="-128"/>
              <a:ea typeface="Meiryo" panose="020B0604030504040204" pitchFamily="34" charset="-128"/>
            </a:endParaRPr>
          </a:p>
        </p:txBody>
      </p:sp>
      <p:sp>
        <p:nvSpPr>
          <p:cNvPr id="88" name="テキスト ボックス 87">
            <a:extLst>
              <a:ext uri="{FF2B5EF4-FFF2-40B4-BE49-F238E27FC236}">
                <a16:creationId xmlns:a16="http://schemas.microsoft.com/office/drawing/2014/main" id="{B79FED71-96FD-3742-BADB-797A664AF1E0}"/>
              </a:ext>
            </a:extLst>
          </p:cNvPr>
          <p:cNvSpPr txBox="1"/>
          <p:nvPr/>
        </p:nvSpPr>
        <p:spPr>
          <a:xfrm>
            <a:off x="5759497" y="2978443"/>
            <a:ext cx="2877711" cy="253916"/>
          </a:xfrm>
          <a:prstGeom prst="rect">
            <a:avLst/>
          </a:prstGeom>
          <a:noFill/>
        </p:spPr>
        <p:txBody>
          <a:bodyPr wrap="none" rtlCol="0">
            <a:spAutoFit/>
          </a:bodyPr>
          <a:lstStyle/>
          <a:p>
            <a:r>
              <a:rPr lang="ja-JP" altLang="en-US" sz="1050">
                <a:latin typeface="Meiryo" panose="020B0604030504040204" pitchFamily="34" charset="-128"/>
                <a:ea typeface="Meiryo" panose="020B0604030504040204" pitchFamily="34" charset="-128"/>
              </a:rPr>
              <a:t>概要やページの文章の一部を表示できます。</a:t>
            </a:r>
            <a:endParaRPr kumimoji="1" lang="ja-JP" altLang="en-US" sz="1050">
              <a:latin typeface="Meiryo" panose="020B0604030504040204" pitchFamily="34" charset="-128"/>
              <a:ea typeface="Meiryo" panose="020B0604030504040204" pitchFamily="34" charset="-128"/>
            </a:endParaRPr>
          </a:p>
        </p:txBody>
      </p:sp>
      <p:sp>
        <p:nvSpPr>
          <p:cNvPr id="90" name="テキスト ボックス 89">
            <a:extLst>
              <a:ext uri="{FF2B5EF4-FFF2-40B4-BE49-F238E27FC236}">
                <a16:creationId xmlns:a16="http://schemas.microsoft.com/office/drawing/2014/main" id="{280185CE-C9F2-6A43-99A7-48E5AEE528C3}"/>
              </a:ext>
            </a:extLst>
          </p:cNvPr>
          <p:cNvSpPr txBox="1"/>
          <p:nvPr/>
        </p:nvSpPr>
        <p:spPr>
          <a:xfrm>
            <a:off x="5759497" y="3622256"/>
            <a:ext cx="2877711" cy="253916"/>
          </a:xfrm>
          <a:prstGeom prst="rect">
            <a:avLst/>
          </a:prstGeom>
          <a:noFill/>
        </p:spPr>
        <p:txBody>
          <a:bodyPr wrap="none" rtlCol="0">
            <a:spAutoFit/>
          </a:bodyPr>
          <a:lstStyle/>
          <a:p>
            <a:r>
              <a:rPr lang="ja-JP" altLang="en-US" sz="1050">
                <a:latin typeface="Meiryo" panose="020B0604030504040204" pitchFamily="34" charset="-128"/>
                <a:ea typeface="Meiryo" panose="020B0604030504040204" pitchFamily="34" charset="-128"/>
              </a:rPr>
              <a:t>概要やページの文章の一部を表示できます。</a:t>
            </a:r>
          </a:p>
        </p:txBody>
      </p:sp>
      <p:sp>
        <p:nvSpPr>
          <p:cNvPr id="92" name="テキスト ボックス 91">
            <a:extLst>
              <a:ext uri="{FF2B5EF4-FFF2-40B4-BE49-F238E27FC236}">
                <a16:creationId xmlns:a16="http://schemas.microsoft.com/office/drawing/2014/main" id="{7CA538D6-5DC8-5C42-8412-BA1D372B78E0}"/>
              </a:ext>
            </a:extLst>
          </p:cNvPr>
          <p:cNvSpPr txBox="1"/>
          <p:nvPr/>
        </p:nvSpPr>
        <p:spPr>
          <a:xfrm>
            <a:off x="5759497" y="4350044"/>
            <a:ext cx="2877711" cy="253916"/>
          </a:xfrm>
          <a:prstGeom prst="rect">
            <a:avLst/>
          </a:prstGeom>
          <a:noFill/>
        </p:spPr>
        <p:txBody>
          <a:bodyPr wrap="none" rtlCol="0">
            <a:spAutoFit/>
          </a:bodyPr>
          <a:lstStyle/>
          <a:p>
            <a:r>
              <a:rPr lang="ja-JP" altLang="en-US" sz="1050">
                <a:latin typeface="Meiryo" panose="020B0604030504040204" pitchFamily="34" charset="-128"/>
                <a:ea typeface="Meiryo" panose="020B0604030504040204" pitchFamily="34" charset="-128"/>
              </a:rPr>
              <a:t>概要やページの文章の一部を表示できます。</a:t>
            </a:r>
          </a:p>
        </p:txBody>
      </p:sp>
      <p:pic>
        <p:nvPicPr>
          <p:cNvPr id="6" name="図 5">
            <a:extLst>
              <a:ext uri="{FF2B5EF4-FFF2-40B4-BE49-F238E27FC236}">
                <a16:creationId xmlns:a16="http://schemas.microsoft.com/office/drawing/2014/main" id="{CFFD82D3-BC1E-CC4C-98E6-E77ADC2C1E11}"/>
              </a:ext>
            </a:extLst>
          </p:cNvPr>
          <p:cNvPicPr>
            <a:picLocks noChangeAspect="1"/>
          </p:cNvPicPr>
          <p:nvPr/>
        </p:nvPicPr>
        <p:blipFill>
          <a:blip r:embed="rId3"/>
          <a:stretch>
            <a:fillRect/>
          </a:stretch>
        </p:blipFill>
        <p:spPr>
          <a:xfrm>
            <a:off x="8053586" y="3384851"/>
            <a:ext cx="204006" cy="204006"/>
          </a:xfrm>
          <a:prstGeom prst="rect">
            <a:avLst/>
          </a:prstGeom>
        </p:spPr>
      </p:pic>
      <p:sp>
        <p:nvSpPr>
          <p:cNvPr id="57" name="平行四辺形 56">
            <a:extLst>
              <a:ext uri="{FF2B5EF4-FFF2-40B4-BE49-F238E27FC236}">
                <a16:creationId xmlns:a16="http://schemas.microsoft.com/office/drawing/2014/main" id="{D94C9B37-1F59-4A4F-B623-078B1F797949}"/>
              </a:ext>
            </a:extLst>
          </p:cNvPr>
          <p:cNvSpPr/>
          <p:nvPr/>
        </p:nvSpPr>
        <p:spPr>
          <a:xfrm rot="10800000">
            <a:off x="2521779" y="287416"/>
            <a:ext cx="1942221"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エンタープライズサーチ</a:t>
            </a:r>
          </a:p>
        </p:txBody>
      </p:sp>
      <p:sp>
        <p:nvSpPr>
          <p:cNvPr id="4" name="テキスト ボックス 3">
            <a:extLst>
              <a:ext uri="{FF2B5EF4-FFF2-40B4-BE49-F238E27FC236}">
                <a16:creationId xmlns:a16="http://schemas.microsoft.com/office/drawing/2014/main" id="{1E179C75-547D-2045-89AA-928818F020B5}"/>
              </a:ext>
            </a:extLst>
          </p:cNvPr>
          <p:cNvSpPr txBox="1"/>
          <p:nvPr/>
        </p:nvSpPr>
        <p:spPr>
          <a:xfrm>
            <a:off x="6578878" y="6097112"/>
            <a:ext cx="3236784" cy="307777"/>
          </a:xfrm>
          <a:prstGeom prst="rect">
            <a:avLst/>
          </a:prstGeom>
          <a:noFill/>
        </p:spPr>
        <p:txBody>
          <a:bodyPr wrap="none" rtlCol="0">
            <a:spAutoFit/>
          </a:bodyPr>
          <a:lstStyle/>
          <a:p>
            <a:r>
              <a:rPr kumimoji="1" lang="en-US" altLang="ja-JP" sz="1400">
                <a:solidFill>
                  <a:srgbClr val="FF0000"/>
                </a:solidFill>
                <a:latin typeface="Meiryo" panose="020B0604030504040204" pitchFamily="34" charset="-128"/>
                <a:ea typeface="Meiryo" panose="020B0604030504040204" pitchFamily="34" charset="-128"/>
              </a:rPr>
              <a:t>※</a:t>
            </a:r>
            <a:r>
              <a:rPr kumimoji="1" lang="ja-JP" altLang="en-US" sz="1400">
                <a:solidFill>
                  <a:srgbClr val="FF0000"/>
                </a:solidFill>
                <a:latin typeface="Meiryo" panose="020B0604030504040204" pitchFamily="34" charset="-128"/>
                <a:ea typeface="Meiryo" panose="020B0604030504040204" pitchFamily="34" charset="-128"/>
              </a:rPr>
              <a:t>エンタープライズ版以上が必要です</a:t>
            </a:r>
          </a:p>
        </p:txBody>
      </p:sp>
    </p:spTree>
    <p:extLst>
      <p:ext uri="{BB962C8B-B14F-4D97-AF65-F5344CB8AC3E}">
        <p14:creationId xmlns:p14="http://schemas.microsoft.com/office/powerpoint/2010/main" val="14587630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FED5ECE-7311-9A4A-9844-DC70E194868E}"/>
              </a:ext>
            </a:extLst>
          </p:cNvPr>
          <p:cNvPicPr>
            <a:picLocks noChangeAspect="1"/>
          </p:cNvPicPr>
          <p:nvPr/>
        </p:nvPicPr>
        <p:blipFill rotWithShape="1">
          <a:blip r:embed="rId3"/>
          <a:srcRect b="16332"/>
          <a:stretch/>
        </p:blipFill>
        <p:spPr>
          <a:xfrm>
            <a:off x="625469" y="1769925"/>
            <a:ext cx="6396580" cy="3718265"/>
          </a:xfrm>
          <a:prstGeom prst="rect">
            <a:avLst/>
          </a:prstGeom>
          <a:ln>
            <a:solidFill>
              <a:schemeClr val="bg1">
                <a:lumMod val="75000"/>
              </a:schemeClr>
            </a:solidFill>
          </a:ln>
        </p:spPr>
      </p:pic>
      <p:sp>
        <p:nvSpPr>
          <p:cNvPr id="2"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フォーム機能</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42</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正方形/長方形 10"/>
          <p:cNvSpPr/>
          <p:nvPr/>
        </p:nvSpPr>
        <p:spPr>
          <a:xfrm>
            <a:off x="601832" y="1007162"/>
            <a:ext cx="8564736" cy="707886"/>
          </a:xfrm>
          <a:prstGeom prst="rect">
            <a:avLst/>
          </a:prstGeom>
        </p:spPr>
        <p:txBody>
          <a:bodyPr wrap="square">
            <a:spAutoFit/>
          </a:bodyPr>
          <a:lstStyle/>
          <a:p>
            <a:r>
              <a:rPr lang="ja-JP" altLang="en-US" sz="2000">
                <a:latin typeface="Meiryo" charset="-128"/>
                <a:ea typeface="Meiryo" charset="-128"/>
                <a:cs typeface="Meiryo" charset="-128"/>
              </a:rPr>
              <a:t>お問い合わせフォーム、アンケートフォームなど、利用シーンに</a:t>
            </a:r>
            <a:br>
              <a:rPr lang="en-US" altLang="ja-JP" sz="2000">
                <a:latin typeface="Meiryo" charset="-128"/>
                <a:ea typeface="Meiryo" charset="-128"/>
                <a:cs typeface="Meiryo" charset="-128"/>
              </a:rPr>
            </a:br>
            <a:r>
              <a:rPr lang="ja-JP" altLang="en-US" sz="2000">
                <a:latin typeface="Meiryo" charset="-128"/>
                <a:ea typeface="Meiryo" charset="-128"/>
                <a:cs typeface="Meiryo" charset="-128"/>
              </a:rPr>
              <a:t>合わせて自由に作成ができます。設置数に制限はありません。</a:t>
            </a:r>
          </a:p>
        </p:txBody>
      </p:sp>
      <p:sp>
        <p:nvSpPr>
          <p:cNvPr id="22" name="正方形/長方形 21"/>
          <p:cNvSpPr/>
          <p:nvPr/>
        </p:nvSpPr>
        <p:spPr>
          <a:xfrm>
            <a:off x="1453989" y="2342875"/>
            <a:ext cx="5568060" cy="2056986"/>
          </a:xfrm>
          <a:prstGeom prst="rect">
            <a:avLst/>
          </a:prstGeom>
          <a:noFill/>
          <a:ln w="25400">
            <a:solidFill>
              <a:srgbClr val="9713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5" name="正方形/長方形 24"/>
          <p:cNvSpPr/>
          <p:nvPr/>
        </p:nvSpPr>
        <p:spPr>
          <a:xfrm>
            <a:off x="1453989" y="4454738"/>
            <a:ext cx="5568060" cy="787172"/>
          </a:xfrm>
          <a:prstGeom prst="rect">
            <a:avLst/>
          </a:prstGeom>
          <a:noFill/>
          <a:ln w="25400">
            <a:solidFill>
              <a:srgbClr val="9713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6" name="コンテンツ プレースホルダー 4"/>
          <p:cNvSpPr txBox="1">
            <a:spLocks/>
          </p:cNvSpPr>
          <p:nvPr/>
        </p:nvSpPr>
        <p:spPr>
          <a:xfrm>
            <a:off x="5636787" y="2646514"/>
            <a:ext cx="1576813" cy="417600"/>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spcBef>
                <a:spcPts val="0"/>
              </a:spcBef>
              <a:buNone/>
            </a:pPr>
            <a:r>
              <a:rPr lang="en-US" altLang="ja-JP" sz="1050" b="1">
                <a:solidFill>
                  <a:schemeClr val="bg1"/>
                </a:solidFill>
                <a:latin typeface="Meiryo" charset="-128"/>
                <a:ea typeface="Meiryo" charset="-128"/>
                <a:cs typeface="Meiryo" charset="-128"/>
              </a:rPr>
              <a:t> </a:t>
            </a:r>
            <a:r>
              <a:rPr lang="ja-JP" altLang="en-US" sz="1050" b="1">
                <a:solidFill>
                  <a:schemeClr val="bg1"/>
                </a:solidFill>
                <a:latin typeface="Meiryo" charset="-128"/>
                <a:ea typeface="Meiryo" charset="-128"/>
                <a:cs typeface="Meiryo" charset="-128"/>
              </a:rPr>
              <a:t>必要な入力項目を</a:t>
            </a:r>
            <a:endParaRPr lang="en-US" altLang="ja-JP" sz="1050" b="1">
              <a:solidFill>
                <a:schemeClr val="bg1"/>
              </a:solidFill>
              <a:latin typeface="Meiryo" charset="-128"/>
              <a:ea typeface="Meiryo" charset="-128"/>
              <a:cs typeface="Meiryo" charset="-128"/>
            </a:endParaRPr>
          </a:p>
          <a:p>
            <a:pPr marL="0" indent="0">
              <a:lnSpc>
                <a:spcPct val="100000"/>
              </a:lnSpc>
              <a:spcBef>
                <a:spcPts val="0"/>
              </a:spcBef>
              <a:buNone/>
            </a:pPr>
            <a:r>
              <a:rPr lang="en-US" altLang="ja-JP" sz="1050" b="1">
                <a:solidFill>
                  <a:schemeClr val="bg1"/>
                </a:solidFill>
                <a:latin typeface="Meiryo" charset="-128"/>
                <a:ea typeface="Meiryo" charset="-128"/>
                <a:cs typeface="Meiryo" charset="-128"/>
              </a:rPr>
              <a:t> </a:t>
            </a:r>
            <a:r>
              <a:rPr lang="ja-JP" altLang="en-US" sz="1050" b="1">
                <a:solidFill>
                  <a:schemeClr val="bg1"/>
                </a:solidFill>
                <a:latin typeface="Meiryo" charset="-128"/>
                <a:ea typeface="Meiryo" charset="-128"/>
                <a:cs typeface="Meiryo" charset="-128"/>
              </a:rPr>
              <a:t>自由に選択できます。</a:t>
            </a:r>
          </a:p>
        </p:txBody>
      </p:sp>
      <p:sp>
        <p:nvSpPr>
          <p:cNvPr id="27" name="コンテンツ プレースホルダー 4"/>
          <p:cNvSpPr txBox="1">
            <a:spLocks/>
          </p:cNvSpPr>
          <p:nvPr/>
        </p:nvSpPr>
        <p:spPr>
          <a:xfrm>
            <a:off x="3390513" y="4964966"/>
            <a:ext cx="2246274" cy="417600"/>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spcBef>
                <a:spcPts val="0"/>
              </a:spcBef>
              <a:buNone/>
            </a:pPr>
            <a:r>
              <a:rPr lang="en-US" altLang="ja-JP" sz="1050" b="1">
                <a:solidFill>
                  <a:schemeClr val="bg1"/>
                </a:solidFill>
                <a:latin typeface="Meiryo" charset="-128"/>
                <a:ea typeface="Meiryo" charset="-128"/>
                <a:cs typeface="Meiryo" charset="-128"/>
              </a:rPr>
              <a:t> </a:t>
            </a:r>
            <a:r>
              <a:rPr lang="ja-JP" altLang="en-US" sz="1050" b="1">
                <a:solidFill>
                  <a:schemeClr val="bg1"/>
                </a:solidFill>
                <a:latin typeface="Meiryo" charset="-128"/>
                <a:ea typeface="Meiryo" charset="-128"/>
                <a:cs typeface="Meiryo" charset="-128"/>
              </a:rPr>
              <a:t>メールの送り先、メール文章、</a:t>
            </a:r>
            <a:br>
              <a:rPr lang="ja-JP" altLang="en-US" sz="1050" b="1">
                <a:solidFill>
                  <a:schemeClr val="bg1"/>
                </a:solidFill>
                <a:latin typeface="Meiryo" charset="-128"/>
                <a:ea typeface="Meiryo" charset="-128"/>
                <a:cs typeface="Meiryo" charset="-128"/>
              </a:rPr>
            </a:br>
            <a:r>
              <a:rPr lang="en-US" altLang="ja-JP" sz="1050" b="1">
                <a:solidFill>
                  <a:schemeClr val="bg1"/>
                </a:solidFill>
                <a:latin typeface="Meiryo" charset="-128"/>
                <a:ea typeface="Meiryo" charset="-128"/>
                <a:cs typeface="Meiryo" charset="-128"/>
              </a:rPr>
              <a:t> </a:t>
            </a:r>
            <a:r>
              <a:rPr lang="ja-JP" altLang="en-US" sz="1050" b="1">
                <a:solidFill>
                  <a:schemeClr val="bg1"/>
                </a:solidFill>
                <a:latin typeface="Meiryo" charset="-128"/>
                <a:ea typeface="Meiryo" charset="-128"/>
                <a:cs typeface="Meiryo" charset="-128"/>
              </a:rPr>
              <a:t>掲載期間などの設定が可能です。</a:t>
            </a:r>
          </a:p>
        </p:txBody>
      </p:sp>
      <p:pic>
        <p:nvPicPr>
          <p:cNvPr id="3" name="図 2"/>
          <p:cNvPicPr>
            <a:picLocks noChangeAspect="1"/>
          </p:cNvPicPr>
          <p:nvPr/>
        </p:nvPicPr>
        <p:blipFill>
          <a:blip r:embed="rId4"/>
          <a:stretch>
            <a:fillRect/>
          </a:stretch>
        </p:blipFill>
        <p:spPr>
          <a:xfrm>
            <a:off x="7354214" y="1957590"/>
            <a:ext cx="2369752" cy="3530600"/>
          </a:xfrm>
          <a:prstGeom prst="rect">
            <a:avLst/>
          </a:prstGeom>
          <a:ln>
            <a:solidFill>
              <a:schemeClr val="bg1">
                <a:lumMod val="75000"/>
              </a:schemeClr>
            </a:solidFill>
          </a:ln>
        </p:spPr>
      </p:pic>
      <p:cxnSp>
        <p:nvCxnSpPr>
          <p:cNvPr id="13" name="直線矢印コネクタ 12"/>
          <p:cNvCxnSpPr/>
          <p:nvPr/>
        </p:nvCxnSpPr>
        <p:spPr>
          <a:xfrm flipV="1">
            <a:off x="6794500" y="3317998"/>
            <a:ext cx="838199" cy="1"/>
          </a:xfrm>
          <a:prstGeom prst="straightConnector1">
            <a:avLst/>
          </a:prstGeom>
          <a:ln w="25400">
            <a:solidFill>
              <a:srgbClr val="97131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0347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8DD57BCD-79DD-954F-A691-558343DDA9A5}"/>
              </a:ext>
            </a:extLst>
          </p:cNvPr>
          <p:cNvPicPr>
            <a:picLocks noChangeAspect="1"/>
          </p:cNvPicPr>
          <p:nvPr/>
        </p:nvPicPr>
        <p:blipFill rotWithShape="1">
          <a:blip r:embed="rId3">
            <a:extLst>
              <a:ext uri="{28A0092B-C50C-407E-A947-70E740481C1C}">
                <a14:useLocalDpi xmlns:a14="http://schemas.microsoft.com/office/drawing/2010/main" val="0"/>
              </a:ext>
            </a:extLst>
          </a:blip>
          <a:srcRect t="2939" b="4654"/>
          <a:stretch/>
        </p:blipFill>
        <p:spPr>
          <a:xfrm>
            <a:off x="738831" y="2808514"/>
            <a:ext cx="2725094" cy="1714681"/>
          </a:xfrm>
          <a:prstGeom prst="rect">
            <a:avLst/>
          </a:prstGeom>
        </p:spPr>
      </p:pic>
      <p:sp>
        <p:nvSpPr>
          <p:cNvPr id="3" name="テキスト プレースホルダー 2">
            <a:extLst>
              <a:ext uri="{FF2B5EF4-FFF2-40B4-BE49-F238E27FC236}">
                <a16:creationId xmlns:a16="http://schemas.microsoft.com/office/drawing/2014/main" id="{8F1661D9-956D-104E-9106-B0549385D705}"/>
              </a:ext>
            </a:extLst>
          </p:cNvPr>
          <p:cNvSpPr>
            <a:spLocks noGrp="1"/>
          </p:cNvSpPr>
          <p:nvPr>
            <p:ph type="body" sz="quarter" idx="13"/>
          </p:nvPr>
        </p:nvSpPr>
        <p:spPr/>
        <p:txBody>
          <a:bodyPr/>
          <a:lstStyle/>
          <a:p>
            <a:pPr marL="0" indent="0">
              <a:buNone/>
            </a:pPr>
            <a:r>
              <a:rPr lang="ja-JP" altLang="en-US">
                <a:solidFill>
                  <a:srgbClr val="333333"/>
                </a:solidFill>
                <a:latin typeface="Meiryo Regular"/>
              </a:rPr>
              <a:t>各ページの編集履歴をログとして保存、過去の状態を確認したり、元の状態に戻すことができます。コンテンツを公開したまま修正し、ワークフローを回した後、公開することが可能です。</a:t>
            </a:r>
            <a:endParaRPr kumimoji="1" lang="ja-JP" altLang="en-US"/>
          </a:p>
        </p:txBody>
      </p:sp>
      <p:sp>
        <p:nvSpPr>
          <p:cNvPr id="4" name="フッター プレースホルダー 3">
            <a:extLst>
              <a:ext uri="{FF2B5EF4-FFF2-40B4-BE49-F238E27FC236}">
                <a16:creationId xmlns:a16="http://schemas.microsoft.com/office/drawing/2014/main" id="{E23DFD23-DB4D-4347-BCD6-255E680101B4}"/>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17E66F85-0A79-1145-BACB-21E44B6D7FBB}"/>
              </a:ext>
            </a:extLst>
          </p:cNvPr>
          <p:cNvSpPr>
            <a:spLocks noGrp="1"/>
          </p:cNvSpPr>
          <p:nvPr>
            <p:ph type="sldNum" sz="quarter" idx="12"/>
          </p:nvPr>
        </p:nvSpPr>
        <p:spPr/>
        <p:txBody>
          <a:bodyPr/>
          <a:lstStyle/>
          <a:p>
            <a:fld id="{34A33FB1-FE07-45E7-845D-641C44171B92}" type="slidenum">
              <a:rPr lang="ja-JP" altLang="en-US" smtClean="0"/>
              <a:pPr/>
              <a:t>43</a:t>
            </a:fld>
            <a:endParaRPr lang="ja-JP" altLang="en-US"/>
          </a:p>
        </p:txBody>
      </p:sp>
      <p:sp>
        <p:nvSpPr>
          <p:cNvPr id="2" name="タイトル 1">
            <a:extLst>
              <a:ext uri="{FF2B5EF4-FFF2-40B4-BE49-F238E27FC236}">
                <a16:creationId xmlns:a16="http://schemas.microsoft.com/office/drawing/2014/main" id="{632B9011-296E-A44B-AFA6-20E860659988}"/>
              </a:ext>
            </a:extLst>
          </p:cNvPr>
          <p:cNvSpPr>
            <a:spLocks noGrp="1"/>
          </p:cNvSpPr>
          <p:nvPr>
            <p:ph type="ctrTitle"/>
          </p:nvPr>
        </p:nvSpPr>
        <p:spPr/>
        <p:txBody>
          <a:bodyPr>
            <a:noAutofit/>
          </a:bodyPr>
          <a:lstStyle/>
          <a:p>
            <a:pPr lvl="0"/>
            <a:r>
              <a:rPr lang="ja-JP" altLang="en-US" sz="2200" b="1">
                <a:latin typeface="Meiryo" panose="020B0604030504040204" pitchFamily="34" charset="-128"/>
                <a:ea typeface="Meiryo" panose="020B0604030504040204" pitchFamily="34" charset="-128"/>
              </a:rPr>
              <a:t>リビジョン管理</a:t>
            </a:r>
            <a:endParaRPr kumimoji="1" lang="ja-JP" altLang="en-US" sz="2200" b="1">
              <a:latin typeface="Meiryo" panose="020B0604030504040204" pitchFamily="34" charset="-128"/>
              <a:ea typeface="Meiryo" panose="020B0604030504040204" pitchFamily="34" charset="-128"/>
            </a:endParaRPr>
          </a:p>
        </p:txBody>
      </p:sp>
      <p:pic>
        <p:nvPicPr>
          <p:cNvPr id="7" name="Picture 52" descr="7">
            <a:extLst>
              <a:ext uri="{FF2B5EF4-FFF2-40B4-BE49-F238E27FC236}">
                <a16:creationId xmlns:a16="http://schemas.microsoft.com/office/drawing/2014/main" id="{990E414D-0225-BE4A-8FBD-6A67789CC8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3016" y="2019708"/>
            <a:ext cx="3136900" cy="250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3" descr="7_2">
            <a:extLst>
              <a:ext uri="{FF2B5EF4-FFF2-40B4-BE49-F238E27FC236}">
                <a16:creationId xmlns:a16="http://schemas.microsoft.com/office/drawing/2014/main" id="{354E6146-D3B5-0648-A00B-245F43DACB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5700" y="2972893"/>
            <a:ext cx="3136900" cy="250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縦書きテキスト プレースホルダ 5">
            <a:extLst>
              <a:ext uri="{FF2B5EF4-FFF2-40B4-BE49-F238E27FC236}">
                <a16:creationId xmlns:a16="http://schemas.microsoft.com/office/drawing/2014/main" id="{E804E9C6-C743-6040-B71A-06EF8A4AA8BD}"/>
              </a:ext>
            </a:extLst>
          </p:cNvPr>
          <p:cNvSpPr txBox="1">
            <a:spLocks/>
          </p:cNvSpPr>
          <p:nvPr/>
        </p:nvSpPr>
        <p:spPr bwMode="auto">
          <a:xfrm>
            <a:off x="3885566" y="4710754"/>
            <a:ext cx="30194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いったん削除した画像も</a:t>
            </a:r>
            <a:endParaRPr lang="en-US" altLang="ja-JP" sz="1050">
              <a:solidFill>
                <a:srgbClr val="333333"/>
              </a:solidFill>
              <a:latin typeface="Meiryo" panose="020B0604030504040204" pitchFamily="34" charset="-128"/>
              <a:ea typeface="Meiryo" panose="020B0604030504040204" pitchFamily="34" charset="-128"/>
            </a:endParaRPr>
          </a:p>
          <a:p>
            <a:pPr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復元することが可能です。</a:t>
            </a:r>
            <a:endParaRPr lang="en-US" altLang="ja-JP" sz="1050">
              <a:solidFill>
                <a:srgbClr val="333333"/>
              </a:solidFill>
              <a:latin typeface="Meiryo" panose="020B0604030504040204" pitchFamily="34" charset="-128"/>
              <a:ea typeface="Meiryo" panose="020B0604030504040204" pitchFamily="34" charset="-128"/>
            </a:endParaRPr>
          </a:p>
        </p:txBody>
      </p:sp>
      <p:sp>
        <p:nvSpPr>
          <p:cNvPr id="12" name="Line 28">
            <a:extLst>
              <a:ext uri="{FF2B5EF4-FFF2-40B4-BE49-F238E27FC236}">
                <a16:creationId xmlns:a16="http://schemas.microsoft.com/office/drawing/2014/main" id="{7A05659F-1CDA-104F-B427-8FAAA190647F}"/>
              </a:ext>
            </a:extLst>
          </p:cNvPr>
          <p:cNvSpPr>
            <a:spLocks noChangeShapeType="1"/>
          </p:cNvSpPr>
          <p:nvPr/>
        </p:nvSpPr>
        <p:spPr bwMode="auto">
          <a:xfrm flipV="1">
            <a:off x="2521527" y="3452294"/>
            <a:ext cx="1498023" cy="337912"/>
          </a:xfrm>
          <a:prstGeom prst="line">
            <a:avLst/>
          </a:prstGeom>
          <a:noFill/>
          <a:ln w="19050">
            <a:solidFill>
              <a:srgbClr val="971214"/>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latin typeface="Meiryo Regular"/>
            </a:endParaRPr>
          </a:p>
        </p:txBody>
      </p:sp>
      <p:sp>
        <p:nvSpPr>
          <p:cNvPr id="13" name="Line 28">
            <a:extLst>
              <a:ext uri="{FF2B5EF4-FFF2-40B4-BE49-F238E27FC236}">
                <a16:creationId xmlns:a16="http://schemas.microsoft.com/office/drawing/2014/main" id="{F3B75991-DA8E-3444-8E2F-DE3419FC62F8}"/>
              </a:ext>
            </a:extLst>
          </p:cNvPr>
          <p:cNvSpPr>
            <a:spLocks noChangeShapeType="1"/>
          </p:cNvSpPr>
          <p:nvPr/>
        </p:nvSpPr>
        <p:spPr bwMode="auto">
          <a:xfrm>
            <a:off x="2521527" y="4250480"/>
            <a:ext cx="3879273" cy="432108"/>
          </a:xfrm>
          <a:prstGeom prst="line">
            <a:avLst/>
          </a:prstGeom>
          <a:noFill/>
          <a:ln w="19050">
            <a:solidFill>
              <a:srgbClr val="971214"/>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latin typeface="Meiryo Regular"/>
            </a:endParaRPr>
          </a:p>
        </p:txBody>
      </p:sp>
      <p:sp>
        <p:nvSpPr>
          <p:cNvPr id="14" name="縦書きテキスト プレースホルダ 5">
            <a:extLst>
              <a:ext uri="{FF2B5EF4-FFF2-40B4-BE49-F238E27FC236}">
                <a16:creationId xmlns:a16="http://schemas.microsoft.com/office/drawing/2014/main" id="{50D7DE28-A427-AB4D-AF95-8917570C17DC}"/>
              </a:ext>
            </a:extLst>
          </p:cNvPr>
          <p:cNvSpPr txBox="1">
            <a:spLocks/>
          </p:cNvSpPr>
          <p:nvPr/>
        </p:nvSpPr>
        <p:spPr bwMode="auto">
          <a:xfrm>
            <a:off x="654050" y="5426947"/>
            <a:ext cx="8326575" cy="86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r>
              <a:rPr lang="ja-JP" altLang="en-US" sz="1400">
                <a:solidFill>
                  <a:srgbClr val="343434"/>
                </a:solidFill>
                <a:latin typeface="Meiryo" panose="020B0604030504040204" pitchFamily="34" charset="-128"/>
                <a:ea typeface="Meiryo" panose="020B0604030504040204" pitchFamily="34" charset="-128"/>
              </a:rPr>
              <a:t>ページを修正・保存すると自動的にバックアップデータが保存されます</a:t>
            </a:r>
            <a:r>
              <a:rPr lang="en-US" altLang="ja-JP" sz="1400">
                <a:solidFill>
                  <a:srgbClr val="343434"/>
                </a:solidFill>
                <a:latin typeface="Meiryo" panose="020B0604030504040204" pitchFamily="34" charset="-128"/>
                <a:ea typeface="Meiryo" panose="020B0604030504040204" pitchFamily="34" charset="-128"/>
              </a:rPr>
              <a:t>(</a:t>
            </a:r>
            <a:r>
              <a:rPr lang="ja-JP" altLang="en-US" sz="1400">
                <a:solidFill>
                  <a:srgbClr val="343434"/>
                </a:solidFill>
                <a:latin typeface="Meiryo" panose="020B0604030504040204" pitchFamily="34" charset="-128"/>
                <a:ea typeface="Meiryo" panose="020B0604030504040204" pitchFamily="34" charset="-128"/>
              </a:rPr>
              <a:t>バージョン数は設定可能</a:t>
            </a:r>
            <a:r>
              <a:rPr lang="en-US" altLang="ja-JP" sz="1400">
                <a:solidFill>
                  <a:srgbClr val="343434"/>
                </a:solidFill>
                <a:latin typeface="Meiryo" panose="020B0604030504040204" pitchFamily="34" charset="-128"/>
                <a:ea typeface="Meiryo" panose="020B0604030504040204" pitchFamily="34" charset="-128"/>
              </a:rPr>
              <a:t>)</a:t>
            </a:r>
            <a:r>
              <a:rPr lang="ja-JP" altLang="en-US" sz="1400">
                <a:solidFill>
                  <a:srgbClr val="343434"/>
                </a:solidFill>
                <a:latin typeface="Meiryo" panose="020B0604030504040204" pitchFamily="34" charset="-128"/>
                <a:ea typeface="Meiryo" panose="020B0604030504040204" pitchFamily="34" charset="-128"/>
              </a:rPr>
              <a:t>。</a:t>
            </a:r>
            <a:endParaRPr lang="en-US" altLang="ja-JP" sz="1400">
              <a:solidFill>
                <a:srgbClr val="343434"/>
              </a:solidFill>
              <a:latin typeface="Meiryo" panose="020B0604030504040204" pitchFamily="34" charset="-128"/>
              <a:ea typeface="Meiryo" panose="020B0604030504040204" pitchFamily="34" charset="-128"/>
            </a:endParaRPr>
          </a:p>
          <a:p>
            <a:r>
              <a:rPr lang="ja-JP" altLang="en-US" sz="1400">
                <a:solidFill>
                  <a:srgbClr val="343434"/>
                </a:solidFill>
                <a:latin typeface="Meiryo" panose="020B0604030504040204" pitchFamily="34" charset="-128"/>
                <a:ea typeface="Meiryo" panose="020B0604030504040204" pitchFamily="34" charset="-128"/>
              </a:rPr>
              <a:t>各バージョンに履歴コメントを残すこともできます。</a:t>
            </a:r>
          </a:p>
          <a:p>
            <a:r>
              <a:rPr lang="ja-JP" altLang="en-US" sz="1400">
                <a:solidFill>
                  <a:srgbClr val="343434"/>
                </a:solidFill>
                <a:latin typeface="Meiryo" panose="020B0604030504040204" pitchFamily="34" charset="-128"/>
                <a:ea typeface="Meiryo" panose="020B0604030504040204" pitchFamily="34" charset="-128"/>
              </a:rPr>
              <a:t>確認・復元するにはページの状態を確認したい日時</a:t>
            </a:r>
            <a:r>
              <a:rPr lang="en-US" altLang="ja-JP" sz="1400">
                <a:solidFill>
                  <a:srgbClr val="343434"/>
                </a:solidFill>
                <a:latin typeface="Meiryo" panose="020B0604030504040204" pitchFamily="34" charset="-128"/>
                <a:ea typeface="Meiryo" panose="020B0604030504040204" pitchFamily="34" charset="-128"/>
              </a:rPr>
              <a:t>(</a:t>
            </a:r>
            <a:r>
              <a:rPr lang="ja-JP" altLang="en-US" sz="1400">
                <a:solidFill>
                  <a:srgbClr val="343434"/>
                </a:solidFill>
                <a:latin typeface="Meiryo" panose="020B0604030504040204" pitchFamily="34" charset="-128"/>
                <a:ea typeface="Meiryo" panose="020B0604030504040204" pitchFamily="34" charset="-128"/>
              </a:rPr>
              <a:t>コメント</a:t>
            </a:r>
            <a:r>
              <a:rPr lang="en-US" altLang="ja-JP" sz="1400">
                <a:solidFill>
                  <a:srgbClr val="343434"/>
                </a:solidFill>
                <a:latin typeface="Meiryo" panose="020B0604030504040204" pitchFamily="34" charset="-128"/>
                <a:ea typeface="Meiryo" panose="020B0604030504040204" pitchFamily="34" charset="-128"/>
              </a:rPr>
              <a:t>)</a:t>
            </a:r>
            <a:r>
              <a:rPr lang="ja-JP" altLang="en-US" sz="1400">
                <a:solidFill>
                  <a:srgbClr val="343434"/>
                </a:solidFill>
                <a:latin typeface="Meiryo" panose="020B0604030504040204" pitchFamily="34" charset="-128"/>
                <a:ea typeface="Meiryo" panose="020B0604030504040204" pitchFamily="34" charset="-128"/>
              </a:rPr>
              <a:t>を選択します。</a:t>
            </a:r>
          </a:p>
          <a:p>
            <a:r>
              <a:rPr lang="ja-JP" altLang="en-US" sz="1400">
                <a:solidFill>
                  <a:srgbClr val="343434"/>
                </a:solidFill>
                <a:latin typeface="Meiryo" panose="020B0604030504040204" pitchFamily="34" charset="-128"/>
                <a:ea typeface="Meiryo" panose="020B0604030504040204" pitchFamily="34" charset="-128"/>
              </a:rPr>
              <a:t>プレビューして確認後、復元することができます。</a:t>
            </a:r>
          </a:p>
          <a:p>
            <a:endParaRPr lang="ja-JP" altLang="en-US" sz="1400">
              <a:solidFill>
                <a:srgbClr val="34343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515532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平行四辺形 26">
            <a:extLst>
              <a:ext uri="{FF2B5EF4-FFF2-40B4-BE49-F238E27FC236}">
                <a16:creationId xmlns:a16="http://schemas.microsoft.com/office/drawing/2014/main" id="{9513916C-A75C-DD76-2AE0-47CACD1D3FB5}"/>
              </a:ext>
            </a:extLst>
          </p:cNvPr>
          <p:cNvSpPr/>
          <p:nvPr/>
        </p:nvSpPr>
        <p:spPr>
          <a:xfrm rot="10800000">
            <a:off x="1518242" y="287416"/>
            <a:ext cx="5546690"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pic>
        <p:nvPicPr>
          <p:cNvPr id="11" name="図 10">
            <a:extLst>
              <a:ext uri="{FF2B5EF4-FFF2-40B4-BE49-F238E27FC236}">
                <a16:creationId xmlns:a16="http://schemas.microsoft.com/office/drawing/2014/main" id="{2280C861-0EC1-6B46-A074-B23950EC3819}"/>
              </a:ext>
            </a:extLst>
          </p:cNvPr>
          <p:cNvPicPr>
            <a:picLocks noChangeAspect="1"/>
          </p:cNvPicPr>
          <p:nvPr/>
        </p:nvPicPr>
        <p:blipFill>
          <a:blip r:embed="rId3"/>
          <a:stretch>
            <a:fillRect/>
          </a:stretch>
        </p:blipFill>
        <p:spPr>
          <a:xfrm>
            <a:off x="2247637" y="4099294"/>
            <a:ext cx="3347973" cy="1981680"/>
          </a:xfrm>
          <a:prstGeom prst="rect">
            <a:avLst/>
          </a:prstGeom>
          <a:ln>
            <a:solidFill>
              <a:schemeClr val="bg1">
                <a:lumMod val="75000"/>
              </a:schemeClr>
            </a:solidFill>
          </a:ln>
        </p:spPr>
      </p:pic>
      <p:pic>
        <p:nvPicPr>
          <p:cNvPr id="10" name="図 9">
            <a:extLst>
              <a:ext uri="{FF2B5EF4-FFF2-40B4-BE49-F238E27FC236}">
                <a16:creationId xmlns:a16="http://schemas.microsoft.com/office/drawing/2014/main" id="{82F34D6F-70DA-0340-93F0-A21718710B91}"/>
              </a:ext>
            </a:extLst>
          </p:cNvPr>
          <p:cNvPicPr>
            <a:picLocks noChangeAspect="1"/>
          </p:cNvPicPr>
          <p:nvPr/>
        </p:nvPicPr>
        <p:blipFill>
          <a:blip r:embed="rId4"/>
          <a:stretch>
            <a:fillRect/>
          </a:stretch>
        </p:blipFill>
        <p:spPr>
          <a:xfrm>
            <a:off x="923188" y="2398801"/>
            <a:ext cx="3235921" cy="1915356"/>
          </a:xfrm>
          <a:prstGeom prst="rect">
            <a:avLst/>
          </a:prstGeom>
          <a:ln>
            <a:solidFill>
              <a:schemeClr val="bg1">
                <a:lumMod val="75000"/>
              </a:schemeClr>
            </a:solidFill>
          </a:ln>
        </p:spPr>
      </p:pic>
      <p:sp>
        <p:nvSpPr>
          <p:cNvPr id="3" name="テキスト プレースホルダー 2">
            <a:extLst>
              <a:ext uri="{FF2B5EF4-FFF2-40B4-BE49-F238E27FC236}">
                <a16:creationId xmlns:a16="http://schemas.microsoft.com/office/drawing/2014/main" id="{66C1EBA0-116F-0149-892B-89DC7FE87F90}"/>
              </a:ext>
            </a:extLst>
          </p:cNvPr>
          <p:cNvSpPr>
            <a:spLocks noGrp="1"/>
          </p:cNvSpPr>
          <p:nvPr>
            <p:ph type="body" sz="quarter" idx="13"/>
          </p:nvPr>
        </p:nvSpPr>
        <p:spPr/>
        <p:txBody>
          <a:bodyPr/>
          <a:lstStyle/>
          <a:p>
            <a:pPr marL="0" indent="0">
              <a:buNone/>
            </a:pPr>
            <a:r>
              <a:rPr lang="ja-JP" altLang="en-US">
                <a:solidFill>
                  <a:srgbClr val="333333"/>
                </a:solidFill>
                <a:latin typeface="Meiryo Regular"/>
              </a:rPr>
              <a:t>内部リンク・外部リンクに対応したリンクチェッカが付属しています。リンクチェック結果からはエラーのあった各ページの編集画面にすぐ移動でき、修正を行うことができます。また、公開前のページの表示確認・文法チェックも可能です。</a:t>
            </a:r>
            <a:endParaRPr lang="en-US" altLang="ja-JP">
              <a:solidFill>
                <a:srgbClr val="333333"/>
              </a:solidFill>
              <a:latin typeface="Meiryo Regular"/>
            </a:endParaRPr>
          </a:p>
        </p:txBody>
      </p:sp>
      <p:sp>
        <p:nvSpPr>
          <p:cNvPr id="4" name="フッター プレースホルダー 3">
            <a:extLst>
              <a:ext uri="{FF2B5EF4-FFF2-40B4-BE49-F238E27FC236}">
                <a16:creationId xmlns:a16="http://schemas.microsoft.com/office/drawing/2014/main" id="{E86CF61C-44E1-714C-B73F-E0AD7B937E30}"/>
              </a:ext>
            </a:extLst>
          </p:cNvPr>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a:extLst>
              <a:ext uri="{FF2B5EF4-FFF2-40B4-BE49-F238E27FC236}">
                <a16:creationId xmlns:a16="http://schemas.microsoft.com/office/drawing/2014/main" id="{079DBBBF-3269-0748-85AA-2C05A34BB249}"/>
              </a:ext>
            </a:extLst>
          </p:cNvPr>
          <p:cNvSpPr>
            <a:spLocks noGrp="1"/>
          </p:cNvSpPr>
          <p:nvPr>
            <p:ph type="sldNum" sz="quarter" idx="12"/>
          </p:nvPr>
        </p:nvSpPr>
        <p:spPr/>
        <p:txBody>
          <a:bodyPr/>
          <a:lstStyle/>
          <a:p>
            <a:fld id="{34A33FB1-FE07-45E7-845D-641C44171B92}" type="slidenum">
              <a:rPr lang="ja-JP" altLang="en-US" smtClean="0"/>
              <a:pPr/>
              <a:t>44</a:t>
            </a:fld>
            <a:endParaRPr lang="ja-JP" altLang="en-US"/>
          </a:p>
        </p:txBody>
      </p:sp>
      <p:sp>
        <p:nvSpPr>
          <p:cNvPr id="2" name="タイトル 1">
            <a:extLst>
              <a:ext uri="{FF2B5EF4-FFF2-40B4-BE49-F238E27FC236}">
                <a16:creationId xmlns:a16="http://schemas.microsoft.com/office/drawing/2014/main" id="{88AA32AE-053E-6D4F-B959-1E474A547961}"/>
              </a:ext>
            </a:extLst>
          </p:cNvPr>
          <p:cNvSpPr>
            <a:spLocks noGrp="1"/>
          </p:cNvSpPr>
          <p:nvPr>
            <p:ph type="ctrTitle"/>
          </p:nvPr>
        </p:nvSpPr>
        <p:spPr/>
        <p:txBody>
          <a:bodyPr>
            <a:noAutofit/>
          </a:bodyPr>
          <a:lstStyle/>
          <a:p>
            <a:pPr lvl="0"/>
            <a:r>
              <a:rPr lang="ja-JP" altLang="en-US" sz="2200" b="1">
                <a:latin typeface="Meiryo"/>
                <a:ea typeface="Meiryo"/>
              </a:rPr>
              <a:t>リンクチェッカ・アクセシビリティ品質の確保</a:t>
            </a:r>
          </a:p>
        </p:txBody>
      </p:sp>
      <p:sp>
        <p:nvSpPr>
          <p:cNvPr id="20" name="縦書きテキスト プレースホルダ 5">
            <a:extLst>
              <a:ext uri="{FF2B5EF4-FFF2-40B4-BE49-F238E27FC236}">
                <a16:creationId xmlns:a16="http://schemas.microsoft.com/office/drawing/2014/main" id="{A7DBABF1-F38A-CC44-88CC-BAADB51AE2F0}"/>
              </a:ext>
            </a:extLst>
          </p:cNvPr>
          <p:cNvSpPr txBox="1">
            <a:spLocks/>
          </p:cNvSpPr>
          <p:nvPr/>
        </p:nvSpPr>
        <p:spPr bwMode="auto">
          <a:xfrm>
            <a:off x="751204" y="5274524"/>
            <a:ext cx="1412876"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marL="0" indent="0" defTabSz="914400" eaLnBrk="1" fontAlgn="ctr" hangingPunct="1">
              <a:spcBef>
                <a:spcPct val="20000"/>
              </a:spcBef>
            </a:pPr>
            <a:r>
              <a:rPr lang="ja-JP" altLang="en-US" sz="1050">
                <a:solidFill>
                  <a:srgbClr val="333333"/>
                </a:solidFill>
                <a:latin typeface="Meiryo" panose="020B0604030504040204" pitchFamily="34" charset="-128"/>
                <a:ea typeface="Meiryo" panose="020B0604030504040204" pitchFamily="34" charset="-128"/>
              </a:rPr>
              <a:t>リンクチェック結果からは、ページの編集画面にすぐ移動できます。</a:t>
            </a:r>
            <a:endParaRPr lang="en-US" altLang="ja-JP" sz="1050">
              <a:solidFill>
                <a:srgbClr val="333333"/>
              </a:solidFill>
              <a:latin typeface="Meiryo" panose="020B0604030504040204" pitchFamily="34" charset="-128"/>
              <a:ea typeface="Meiryo" panose="020B0604030504040204" pitchFamily="34" charset="-128"/>
            </a:endParaRPr>
          </a:p>
        </p:txBody>
      </p:sp>
      <p:sp>
        <p:nvSpPr>
          <p:cNvPr id="24" name="Rectangle 13">
            <a:extLst>
              <a:ext uri="{FF2B5EF4-FFF2-40B4-BE49-F238E27FC236}">
                <a16:creationId xmlns:a16="http://schemas.microsoft.com/office/drawing/2014/main" id="{A1B7D519-A39E-2C41-AE8B-48093B065150}"/>
              </a:ext>
            </a:extLst>
          </p:cNvPr>
          <p:cNvSpPr>
            <a:spLocks noChangeArrowheads="1"/>
          </p:cNvSpPr>
          <p:nvPr/>
        </p:nvSpPr>
        <p:spPr bwMode="auto">
          <a:xfrm>
            <a:off x="2628899" y="3548631"/>
            <a:ext cx="203201" cy="79985"/>
          </a:xfrm>
          <a:prstGeom prst="rect">
            <a:avLst/>
          </a:prstGeom>
          <a:noFill/>
          <a:ln w="19050">
            <a:solidFill>
              <a:srgbClr val="971214"/>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400">
                <a:solidFill>
                  <a:schemeClr val="tx1"/>
                </a:solidFill>
                <a:latin typeface="Arial" panose="020B0604020202020204" pitchFamily="34" charset="0"/>
                <a:ea typeface="ＭＳ Ｐゴシック" panose="020B0600070205080204" pitchFamily="34" charset="-128"/>
              </a:defRPr>
            </a:lvl1pPr>
            <a:lvl2pPr marL="742950" indent="-285750">
              <a:defRPr kumimoji="1" sz="2400">
                <a:solidFill>
                  <a:schemeClr val="tx1"/>
                </a:solidFill>
                <a:latin typeface="Arial" panose="020B0604020202020204" pitchFamily="34" charset="0"/>
                <a:ea typeface="ＭＳ Ｐゴシック" panose="020B0600070205080204" pitchFamily="34" charset="-128"/>
              </a:defRPr>
            </a:lvl2pPr>
            <a:lvl3pPr marL="1143000" indent="-228600">
              <a:defRPr kumimoji="1" sz="2400">
                <a:solidFill>
                  <a:schemeClr val="tx1"/>
                </a:solidFill>
                <a:latin typeface="Arial" panose="020B0604020202020204" pitchFamily="34" charset="0"/>
                <a:ea typeface="ＭＳ Ｐゴシック" panose="020B0600070205080204" pitchFamily="34" charset="-128"/>
              </a:defRPr>
            </a:lvl3pPr>
            <a:lvl4pPr marL="1600200" indent="-228600">
              <a:defRPr kumimoji="1" sz="2400">
                <a:solidFill>
                  <a:schemeClr val="tx1"/>
                </a:solidFill>
                <a:latin typeface="Arial" panose="020B0604020202020204" pitchFamily="34" charset="0"/>
                <a:ea typeface="ＭＳ Ｐゴシック" panose="020B0600070205080204" pitchFamily="34" charset="-128"/>
              </a:defRPr>
            </a:lvl4pPr>
            <a:lvl5pPr marL="2057400" indent="-228600">
              <a:defRPr kumimoji="1"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ja-JP" altLang="en-US" sz="1800">
              <a:latin typeface="Meiryo Regular"/>
            </a:endParaRPr>
          </a:p>
        </p:txBody>
      </p:sp>
      <p:sp>
        <p:nvSpPr>
          <p:cNvPr id="26" name="Line 28">
            <a:extLst>
              <a:ext uri="{FF2B5EF4-FFF2-40B4-BE49-F238E27FC236}">
                <a16:creationId xmlns:a16="http://schemas.microsoft.com/office/drawing/2014/main" id="{6A389AFC-3C83-824C-90F3-EA21E4081534}"/>
              </a:ext>
            </a:extLst>
          </p:cNvPr>
          <p:cNvSpPr>
            <a:spLocks noChangeShapeType="1"/>
          </p:cNvSpPr>
          <p:nvPr/>
        </p:nvSpPr>
        <p:spPr bwMode="auto">
          <a:xfrm>
            <a:off x="2832100" y="3628617"/>
            <a:ext cx="277178" cy="766824"/>
          </a:xfrm>
          <a:prstGeom prst="line">
            <a:avLst/>
          </a:prstGeom>
          <a:noFill/>
          <a:ln w="19050">
            <a:solidFill>
              <a:srgbClr val="971214"/>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latin typeface="Meiryo Regular"/>
            </a:endParaRPr>
          </a:p>
        </p:txBody>
      </p:sp>
      <p:pic>
        <p:nvPicPr>
          <p:cNvPr id="13" name="図 12" descr="グラフィカル ユーザー インターフェイス, テキスト, アプリケーション, メール&#10;&#10;自動的に生成された説明">
            <a:extLst>
              <a:ext uri="{FF2B5EF4-FFF2-40B4-BE49-F238E27FC236}">
                <a16:creationId xmlns:a16="http://schemas.microsoft.com/office/drawing/2014/main" id="{F6891864-1DFE-0A17-4915-9D60128059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64469" y="2752124"/>
            <a:ext cx="2175062" cy="2135872"/>
          </a:xfrm>
          <a:prstGeom prst="rect">
            <a:avLst/>
          </a:prstGeom>
        </p:spPr>
      </p:pic>
    </p:spTree>
    <p:extLst>
      <p:ext uri="{BB962C8B-B14F-4D97-AF65-F5344CB8AC3E}">
        <p14:creationId xmlns:p14="http://schemas.microsoft.com/office/powerpoint/2010/main" val="7177772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1038" y="2493840"/>
            <a:ext cx="8420100" cy="723629"/>
          </a:xfrm>
        </p:spPr>
        <p:txBody>
          <a:bodyPr>
            <a:normAutofit/>
          </a:bodyPr>
          <a:lstStyle/>
          <a:p>
            <a:r>
              <a:rPr lang="ja-JP" altLang="en-US" sz="3200" b="1"/>
              <a:t>製品概要</a:t>
            </a:r>
          </a:p>
        </p:txBody>
      </p:sp>
      <p:sp>
        <p:nvSpPr>
          <p:cNvPr id="10" name="フッター プレースホルダー 9"/>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11" name="スライド番号プレースホルダー 10"/>
          <p:cNvSpPr>
            <a:spLocks noGrp="1"/>
          </p:cNvSpPr>
          <p:nvPr>
            <p:ph type="sldNum" sz="quarter" idx="12"/>
          </p:nvPr>
        </p:nvSpPr>
        <p:spPr/>
        <p:txBody>
          <a:bodyPr/>
          <a:lstStyle/>
          <a:p>
            <a:fld id="{34A33FB1-FE07-45E7-845D-641C44171B92}" type="slidenum">
              <a:rPr lang="ja-JP" altLang="en-US" smtClean="0"/>
              <a:pPr/>
              <a:t>45</a:t>
            </a:fld>
            <a:endParaRPr lang="ja-JP" altLang="en-US"/>
          </a:p>
        </p:txBody>
      </p:sp>
      <p:sp>
        <p:nvSpPr>
          <p:cNvPr id="4" name="サブタイトル 2"/>
          <p:cNvSpPr txBox="1">
            <a:spLocks/>
          </p:cNvSpPr>
          <p:nvPr/>
        </p:nvSpPr>
        <p:spPr>
          <a:xfrm>
            <a:off x="381000" y="6302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a:latin typeface="Meiryo Regular"/>
            </a:endParaRPr>
          </a:p>
        </p:txBody>
      </p:sp>
    </p:spTree>
    <p:extLst>
      <p:ext uri="{BB962C8B-B14F-4D97-AF65-F5344CB8AC3E}">
        <p14:creationId xmlns:p14="http://schemas.microsoft.com/office/powerpoint/2010/main" val="33244704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7"/>
          <p:cNvGrpSpPr/>
          <p:nvPr/>
        </p:nvGrpSpPr>
        <p:grpSpPr>
          <a:xfrm>
            <a:off x="654049" y="287415"/>
            <a:ext cx="4464000" cy="509335"/>
            <a:chOff x="0" y="287415"/>
            <a:chExt cx="3674853" cy="509335"/>
          </a:xfrm>
        </p:grpSpPr>
        <p:sp>
          <p:nvSpPr>
            <p:cNvPr id="9" name="平行四辺形 8"/>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4" name="フッター プレースホルダー 3"/>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p:cNvSpPr>
            <a:spLocks noGrp="1"/>
          </p:cNvSpPr>
          <p:nvPr>
            <p:ph type="sldNum" sz="quarter" idx="12"/>
          </p:nvPr>
        </p:nvSpPr>
        <p:spPr/>
        <p:txBody>
          <a:bodyPr/>
          <a:lstStyle/>
          <a:p>
            <a:fld id="{34A33FB1-FE07-45E7-845D-641C44171B92}" type="slidenum">
              <a:rPr lang="ja-JP" altLang="en-US" smtClean="0"/>
              <a:pPr/>
              <a:t>46</a:t>
            </a:fld>
            <a:endParaRPr lang="ja-JP" altLang="en-US"/>
          </a:p>
        </p:txBody>
      </p:sp>
      <p:sp>
        <p:nvSpPr>
          <p:cNvPr id="7"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動作環境</a:t>
            </a:r>
            <a:r>
              <a:rPr lang="en-US" altLang="ja-JP" sz="2400" b="1">
                <a:latin typeface="メイリオ" panose="020B0604030504040204" pitchFamily="50" charset="-128"/>
                <a:ea typeface="メイリオ" panose="020B0604030504040204" pitchFamily="50" charset="-128"/>
              </a:rPr>
              <a:t>①</a:t>
            </a:r>
            <a:endParaRPr lang="ja-JP" altLang="en-US" sz="2400" b="1">
              <a:latin typeface="メイリオ" panose="020B0604030504040204" pitchFamily="50" charset="-128"/>
              <a:ea typeface="メイリオ" panose="020B0604030504040204" pitchFamily="50" charset="-128"/>
            </a:endParaRPr>
          </a:p>
        </p:txBody>
      </p:sp>
      <p:sp>
        <p:nvSpPr>
          <p:cNvPr id="16" name="テキスト プレースホルダー 1"/>
          <p:cNvSpPr txBox="1">
            <a:spLocks/>
          </p:cNvSpPr>
          <p:nvPr/>
        </p:nvSpPr>
        <p:spPr>
          <a:xfrm>
            <a:off x="654049" y="1020555"/>
            <a:ext cx="8607517" cy="503480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kumimoji="1" sz="2000" kern="1200">
                <a:solidFill>
                  <a:schemeClr val="tx1"/>
                </a:solidFill>
                <a:latin typeface="Meiryo" charset="-128"/>
                <a:ea typeface="Meiryo" charset="-128"/>
                <a:cs typeface="Meiryo" charset="-128"/>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kern="1200">
                <a:solidFill>
                  <a:schemeClr val="tx1"/>
                </a:solidFill>
                <a:latin typeface="Meiryo" charset="-128"/>
                <a:ea typeface="Meiryo" charset="-128"/>
                <a:cs typeface="Meiryo" charset="-128"/>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kern="1200">
                <a:solidFill>
                  <a:schemeClr val="tx1"/>
                </a:solidFill>
                <a:latin typeface="Meiryo" charset="-128"/>
                <a:ea typeface="Meiryo" charset="-128"/>
                <a:cs typeface="Meiryo" charset="-128"/>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b="1"/>
              <a:t>サーバ</a:t>
            </a:r>
            <a:r>
              <a:rPr lang="en" altLang="ja-JP" sz="1000" b="1"/>
              <a:t>OS</a:t>
            </a:r>
          </a:p>
          <a:p>
            <a:r>
              <a:rPr lang="en-US" altLang="ja-JP" sz="1000"/>
              <a:t>Linux, Solaris/Unix, BSD</a:t>
            </a:r>
          </a:p>
          <a:p>
            <a:pPr lvl="1"/>
            <a:r>
              <a:rPr lang="en-US" altLang="ja-JP" sz="1000"/>
              <a:t>Apache + Starman + Perl 5.16.3 </a:t>
            </a:r>
            <a:r>
              <a:rPr lang="ja-JP" altLang="en-US" sz="1000"/>
              <a:t>にて動作確認を行っております。</a:t>
            </a:r>
          </a:p>
          <a:p>
            <a:pPr lvl="1"/>
            <a:r>
              <a:rPr lang="en-US" altLang="ja-JP" sz="1000"/>
              <a:t>Apache + Perl 5.35.8 </a:t>
            </a:r>
            <a:r>
              <a:rPr lang="ja-JP" altLang="en-US" sz="1000"/>
              <a:t>にて動作確認を行っております。</a:t>
            </a:r>
          </a:p>
          <a:p>
            <a:r>
              <a:rPr lang="en-US" altLang="ja-JP" sz="1000"/>
              <a:t>Mac OS X</a:t>
            </a:r>
          </a:p>
          <a:p>
            <a:r>
              <a:rPr lang="en-US" altLang="ja-JP" sz="1000"/>
              <a:t>Windows Server 2008 (R2) / 2012 /2012 R2 / 2016</a:t>
            </a:r>
          </a:p>
          <a:p>
            <a:pPr lvl="1"/>
            <a:r>
              <a:rPr lang="ja-JP" altLang="en-US" sz="1000"/>
              <a:t>動作確認環境は </a:t>
            </a:r>
            <a:r>
              <a:rPr lang="en-US" altLang="ja-JP" sz="1000"/>
              <a:t>Microsoft Azure + Strawberry Perl 5.20.x (32bit) </a:t>
            </a:r>
            <a:r>
              <a:rPr lang="ja-JP" altLang="en-US" sz="1000"/>
              <a:t>で行なっております。</a:t>
            </a:r>
            <a:r>
              <a:rPr lang="en-US" altLang="ja-JP" sz="1000"/>
              <a:t>Perl </a:t>
            </a:r>
            <a:r>
              <a:rPr lang="ja-JP" altLang="en-US" sz="1000"/>
              <a:t>は </a:t>
            </a:r>
            <a:r>
              <a:rPr lang="en-US" altLang="ja-JP" sz="1000"/>
              <a:t>exe </a:t>
            </a:r>
            <a:r>
              <a:rPr lang="ja-JP" altLang="en-US" sz="1000"/>
              <a:t>実行となります。</a:t>
            </a:r>
          </a:p>
          <a:p>
            <a:pPr marL="0" indent="0">
              <a:buNone/>
            </a:pPr>
            <a:r>
              <a:rPr lang="ja-JP" altLang="en-US" sz="1000" b="1"/>
              <a:t>ウェブサーバ</a:t>
            </a:r>
            <a:endParaRPr lang="en-US" altLang="ja-JP" sz="1000" b="1"/>
          </a:p>
          <a:p>
            <a:r>
              <a:rPr lang="en" altLang="ja-JP" sz="1000"/>
              <a:t>Apache HTTP Server 2.0 </a:t>
            </a:r>
            <a:r>
              <a:rPr lang="ja-JP" altLang="en-US" sz="1000"/>
              <a:t>以上</a:t>
            </a:r>
          </a:p>
          <a:p>
            <a:r>
              <a:rPr lang="en" altLang="ja-JP" sz="1000"/>
              <a:t>Microsoft Internet Information Services 7.5 </a:t>
            </a:r>
            <a:r>
              <a:rPr lang="ja-JP" altLang="en-US" sz="1000"/>
              <a:t>以上</a:t>
            </a:r>
          </a:p>
          <a:p>
            <a:r>
              <a:rPr lang="en" altLang="ja-JP" sz="1000"/>
              <a:t>nginx 1.2.0 </a:t>
            </a:r>
            <a:r>
              <a:rPr lang="ja-JP" altLang="en-US" sz="1000"/>
              <a:t>以上</a:t>
            </a:r>
            <a:r>
              <a:rPr lang="en-US" altLang="ja-JP" sz="1000"/>
              <a:t>(</a:t>
            </a:r>
            <a:r>
              <a:rPr lang="en" altLang="ja-JP" sz="1000"/>
              <a:t>CGI </a:t>
            </a:r>
            <a:r>
              <a:rPr lang="ja-JP" altLang="en-US" sz="1000"/>
              <a:t>もしくは </a:t>
            </a:r>
            <a:r>
              <a:rPr lang="en" altLang="ja-JP" sz="1000"/>
              <a:t>PSGI </a:t>
            </a:r>
            <a:r>
              <a:rPr lang="ja-JP" altLang="en-US" sz="1000"/>
              <a:t>および </a:t>
            </a:r>
            <a:r>
              <a:rPr lang="en" altLang="ja-JP" sz="1000" err="1"/>
              <a:t>DynamicMTML</a:t>
            </a:r>
            <a:r>
              <a:rPr lang="en" altLang="ja-JP" sz="1000"/>
              <a:t> </a:t>
            </a:r>
            <a:r>
              <a:rPr lang="ja-JP" altLang="en-US" sz="1000"/>
              <a:t>実行環境が別途必要となります</a:t>
            </a:r>
            <a:r>
              <a:rPr lang="en-US" altLang="ja-JP" sz="1000"/>
              <a:t>)</a:t>
            </a:r>
            <a:endParaRPr lang="en-US" altLang="ja-JP" sz="1000" b="1"/>
          </a:p>
          <a:p>
            <a:pPr marL="0" indent="0">
              <a:buNone/>
            </a:pPr>
            <a:r>
              <a:rPr lang="ja-JP" altLang="en-US" sz="1000" b="1"/>
              <a:t>データベース</a:t>
            </a:r>
            <a:endParaRPr lang="en-US" altLang="ja-JP" sz="1000" b="1"/>
          </a:p>
          <a:p>
            <a:r>
              <a:rPr lang="en-US" altLang="ja-JP" sz="1000"/>
              <a:t>MySQL 5.0 </a:t>
            </a:r>
            <a:r>
              <a:rPr lang="ja-JP" altLang="en-US" sz="1000"/>
              <a:t>以上 </a:t>
            </a:r>
            <a:r>
              <a:rPr lang="en-US" altLang="ja-JP" sz="1000"/>
              <a:t>8.0 </a:t>
            </a:r>
            <a:r>
              <a:rPr lang="ja-JP" altLang="en-US" sz="1000"/>
              <a:t>以下 </a:t>
            </a:r>
            <a:r>
              <a:rPr lang="en-US" altLang="ja-JP" sz="1000"/>
              <a:t>(MySQL 5.7 </a:t>
            </a:r>
            <a:r>
              <a:rPr lang="ja-JP" altLang="en-US" sz="1000"/>
              <a:t>で動作確認を行っています</a:t>
            </a:r>
            <a:r>
              <a:rPr lang="en-US" altLang="ja-JP" sz="1000"/>
              <a:t>)</a:t>
            </a:r>
          </a:p>
          <a:p>
            <a:pPr lvl="1"/>
            <a:r>
              <a:rPr lang="en-US" altLang="ja-JP" sz="1000"/>
              <a:t>MySQL</a:t>
            </a:r>
            <a:r>
              <a:rPr lang="ja-JP" altLang="en-US" sz="1000"/>
              <a:t> の</a:t>
            </a:r>
            <a:r>
              <a:rPr lang="en-US" altLang="ja-JP" sz="1000"/>
              <a:t> utf8mb4 </a:t>
            </a:r>
            <a:r>
              <a:rPr lang="ja-JP" altLang="en-US" sz="1000"/>
              <a:t>にも対応</a:t>
            </a:r>
            <a:endParaRPr lang="en-US" altLang="ja-JP" sz="1000"/>
          </a:p>
          <a:p>
            <a:r>
              <a:rPr lang="en-US" altLang="ja-JP" sz="1000"/>
              <a:t>MariaDB 5.5 </a:t>
            </a:r>
            <a:r>
              <a:rPr lang="ja-JP" altLang="en-US" sz="1000"/>
              <a:t>以上 </a:t>
            </a:r>
            <a:r>
              <a:rPr lang="en-US" altLang="ja-JP" sz="1000"/>
              <a:t>(10.1.x </a:t>
            </a:r>
            <a:r>
              <a:rPr lang="ja-JP" altLang="en-US" sz="1000"/>
              <a:t>を推奨</a:t>
            </a:r>
            <a:r>
              <a:rPr lang="en-US" altLang="ja-JP" sz="1000"/>
              <a:t>)</a:t>
            </a:r>
          </a:p>
          <a:p>
            <a:pPr marL="0" indent="0">
              <a:spcBef>
                <a:spcPts val="0"/>
              </a:spcBef>
              <a:buNone/>
            </a:pPr>
            <a:endParaRPr lang="ja-JP" altLang="en-US" sz="1000"/>
          </a:p>
        </p:txBody>
      </p:sp>
    </p:spTree>
    <p:extLst>
      <p:ext uri="{BB962C8B-B14F-4D97-AF65-F5344CB8AC3E}">
        <p14:creationId xmlns:p14="http://schemas.microsoft.com/office/powerpoint/2010/main" val="6076073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7"/>
          <p:cNvGrpSpPr/>
          <p:nvPr/>
        </p:nvGrpSpPr>
        <p:grpSpPr>
          <a:xfrm>
            <a:off x="654049" y="287415"/>
            <a:ext cx="4464000" cy="509335"/>
            <a:chOff x="0" y="287415"/>
            <a:chExt cx="3674853" cy="509335"/>
          </a:xfrm>
        </p:grpSpPr>
        <p:sp>
          <p:nvSpPr>
            <p:cNvPr id="9" name="平行四辺形 8"/>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4" name="フッター プレースホルダー 3"/>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p:cNvSpPr>
            <a:spLocks noGrp="1"/>
          </p:cNvSpPr>
          <p:nvPr>
            <p:ph type="sldNum" sz="quarter" idx="12"/>
          </p:nvPr>
        </p:nvSpPr>
        <p:spPr/>
        <p:txBody>
          <a:bodyPr/>
          <a:lstStyle/>
          <a:p>
            <a:fld id="{34A33FB1-FE07-45E7-845D-641C44171B92}" type="slidenum">
              <a:rPr lang="ja-JP" altLang="en-US" smtClean="0"/>
              <a:pPr/>
              <a:t>47</a:t>
            </a:fld>
            <a:endParaRPr lang="ja-JP" altLang="en-US"/>
          </a:p>
        </p:txBody>
      </p:sp>
      <p:sp>
        <p:nvSpPr>
          <p:cNvPr id="7"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動作環境②</a:t>
            </a:r>
          </a:p>
        </p:txBody>
      </p:sp>
      <p:sp>
        <p:nvSpPr>
          <p:cNvPr id="16" name="テキスト プレースホルダー 1"/>
          <p:cNvSpPr txBox="1">
            <a:spLocks/>
          </p:cNvSpPr>
          <p:nvPr/>
        </p:nvSpPr>
        <p:spPr>
          <a:xfrm>
            <a:off x="654049" y="1020555"/>
            <a:ext cx="8607517" cy="457760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kumimoji="1" sz="2000" kern="1200">
                <a:solidFill>
                  <a:schemeClr val="tx1"/>
                </a:solidFill>
                <a:latin typeface="Meiryo" charset="-128"/>
                <a:ea typeface="Meiryo" charset="-128"/>
                <a:cs typeface="Meiryo" charset="-128"/>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kern="1200">
                <a:solidFill>
                  <a:schemeClr val="tx1"/>
                </a:solidFill>
                <a:latin typeface="Meiryo" charset="-128"/>
                <a:ea typeface="Meiryo" charset="-128"/>
                <a:cs typeface="Meiryo" charset="-128"/>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kern="1200">
                <a:solidFill>
                  <a:schemeClr val="tx1"/>
                </a:solidFill>
                <a:latin typeface="Meiryo" charset="-128"/>
                <a:ea typeface="Meiryo" charset="-128"/>
                <a:cs typeface="Meiryo" charset="-128"/>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b="1"/>
              <a:t>データベース（</a:t>
            </a:r>
            <a:r>
              <a:rPr lang="en" altLang="ja-JP" sz="1000" b="1" err="1"/>
              <a:t>PowerCMS</a:t>
            </a:r>
            <a:r>
              <a:rPr lang="en" altLang="ja-JP" sz="1000" b="1"/>
              <a:t> </a:t>
            </a:r>
            <a:r>
              <a:rPr lang="ja-JP" altLang="en-US" sz="1000" b="1"/>
              <a:t>アドバンスト</a:t>
            </a:r>
            <a:r>
              <a:rPr lang="en-US" altLang="ja-JP" sz="1000" b="1"/>
              <a:t> </a:t>
            </a:r>
            <a:r>
              <a:rPr lang="ja-JP" altLang="en-US" sz="1000" b="1"/>
              <a:t>を利用する場合）</a:t>
            </a:r>
            <a:endParaRPr lang="en-US" altLang="ja-JP" sz="1000" b="1"/>
          </a:p>
          <a:p>
            <a:r>
              <a:rPr lang="en-US" altLang="ja-JP" sz="1000"/>
              <a:t>MySQL 5.0 </a:t>
            </a:r>
            <a:r>
              <a:rPr lang="ja-JP" altLang="en-US" sz="1000"/>
              <a:t>以上 </a:t>
            </a:r>
            <a:r>
              <a:rPr lang="en-US" altLang="ja-JP" sz="1000"/>
              <a:t>8.0 </a:t>
            </a:r>
            <a:r>
              <a:rPr lang="ja-JP" altLang="en-US" sz="1000"/>
              <a:t>以下 </a:t>
            </a:r>
            <a:r>
              <a:rPr lang="en-US" altLang="ja-JP" sz="1000"/>
              <a:t>(MySQL 5.7 </a:t>
            </a:r>
            <a:r>
              <a:rPr lang="ja-JP" altLang="en-US" sz="1000"/>
              <a:t>で動作確認を行っています</a:t>
            </a:r>
            <a:r>
              <a:rPr lang="en-US" altLang="ja-JP" sz="1000"/>
              <a:t>)</a:t>
            </a:r>
          </a:p>
          <a:p>
            <a:r>
              <a:rPr lang="en-US" altLang="ja-JP" sz="1000"/>
              <a:t>MariaDB 5.5 </a:t>
            </a:r>
            <a:r>
              <a:rPr lang="ja-JP" altLang="en-US" sz="1000"/>
              <a:t>以上 </a:t>
            </a:r>
            <a:r>
              <a:rPr lang="en-US" altLang="ja-JP" sz="1000"/>
              <a:t>(10.1.x </a:t>
            </a:r>
            <a:r>
              <a:rPr lang="ja-JP" altLang="en-US" sz="1000"/>
              <a:t>を推奨</a:t>
            </a:r>
            <a:r>
              <a:rPr lang="en-US" altLang="ja-JP" sz="1000"/>
              <a:t>)</a:t>
            </a:r>
          </a:p>
          <a:p>
            <a:r>
              <a:rPr lang="en-US" altLang="ja-JP" sz="1000"/>
              <a:t>Microsoft SQL Server 2012</a:t>
            </a:r>
          </a:p>
          <a:p>
            <a:r>
              <a:rPr lang="en-US" altLang="ja-JP" sz="1000"/>
              <a:t>Microsoft SQL Server 2012 R2 (Microsoft Azure SQL </a:t>
            </a:r>
            <a:r>
              <a:rPr lang="ja-JP" altLang="en-US" sz="1000"/>
              <a:t>データベース</a:t>
            </a:r>
            <a:r>
              <a:rPr lang="en-US" altLang="ja-JP" sz="1000"/>
              <a:t>)</a:t>
            </a:r>
          </a:p>
          <a:p>
            <a:r>
              <a:rPr lang="en-US" altLang="ja-JP" sz="1000"/>
              <a:t>Microsoft SQL Server 2014 (Microsoft Azure SQL </a:t>
            </a:r>
            <a:r>
              <a:rPr lang="ja-JP" altLang="en-US" sz="1000"/>
              <a:t>データベース</a:t>
            </a:r>
            <a:r>
              <a:rPr lang="en-US" altLang="ja-JP" sz="1000"/>
              <a:t>)</a:t>
            </a:r>
          </a:p>
          <a:p>
            <a:r>
              <a:rPr lang="en-US" altLang="ja-JP" sz="1000"/>
              <a:t>Microsoft SQL Server 2017 (Microsoft Azure SQL </a:t>
            </a:r>
            <a:r>
              <a:rPr lang="ja-JP" altLang="en-US" sz="1000"/>
              <a:t>データベース</a:t>
            </a:r>
            <a:r>
              <a:rPr lang="en-US" altLang="ja-JP" sz="1000"/>
              <a:t>)</a:t>
            </a:r>
          </a:p>
          <a:p>
            <a:r>
              <a:rPr lang="en-US" altLang="ja-JP" sz="1000"/>
              <a:t>Oracle Database 11g R2</a:t>
            </a:r>
          </a:p>
          <a:p>
            <a:r>
              <a:rPr lang="en-US" altLang="ja-JP" sz="1000"/>
              <a:t>Oracle Database 12c</a:t>
            </a:r>
          </a:p>
          <a:p>
            <a:r>
              <a:rPr lang="en-US" altLang="ja-JP" sz="1000"/>
              <a:t>Microsoft SQL Server </a:t>
            </a:r>
            <a:r>
              <a:rPr lang="ja-JP" altLang="en-US" sz="1000"/>
              <a:t>を使う場合、</a:t>
            </a:r>
            <a:r>
              <a:rPr lang="en-US" altLang="ja-JP" sz="1000" err="1"/>
              <a:t>PowerCMS</a:t>
            </a:r>
            <a:r>
              <a:rPr lang="en-US" altLang="ja-JP" sz="1000"/>
              <a:t> </a:t>
            </a:r>
            <a:r>
              <a:rPr lang="ja-JP" altLang="en-US" sz="1000"/>
              <a:t>サーバの　</a:t>
            </a:r>
            <a:r>
              <a:rPr lang="en-US" altLang="ja-JP" sz="1000"/>
              <a:t>OS </a:t>
            </a:r>
            <a:r>
              <a:rPr lang="ja-JP" altLang="en-US" sz="1000"/>
              <a:t>は </a:t>
            </a:r>
            <a:r>
              <a:rPr lang="en-US" altLang="ja-JP" sz="1000"/>
              <a:t>Windows Server </a:t>
            </a:r>
            <a:r>
              <a:rPr lang="ja-JP" altLang="en-US" sz="1000"/>
              <a:t>である必要があります。また </a:t>
            </a:r>
            <a:r>
              <a:rPr lang="en-US" altLang="ja-JP" sz="1000"/>
              <a:t>Perl </a:t>
            </a:r>
            <a:r>
              <a:rPr lang="ja-JP" altLang="en-US" sz="1000"/>
              <a:t>のデータベースドライバは </a:t>
            </a:r>
            <a:r>
              <a:rPr lang="en-US" altLang="ja-JP" sz="1000"/>
              <a:t>DBD::ODBC 1.25 </a:t>
            </a:r>
            <a:r>
              <a:rPr lang="ja-JP" altLang="en-US" sz="1000"/>
              <a:t>以上をご利用ください。</a:t>
            </a:r>
          </a:p>
          <a:p>
            <a:r>
              <a:rPr lang="en-US" altLang="ja-JP" sz="1000"/>
              <a:t>Oracle Database </a:t>
            </a:r>
            <a:r>
              <a:rPr lang="ja-JP" altLang="en-US" sz="1000"/>
              <a:t>を使う場合、</a:t>
            </a:r>
            <a:r>
              <a:rPr lang="en-US" altLang="ja-JP" sz="1000"/>
              <a:t>Strawberry Perl </a:t>
            </a:r>
            <a:r>
              <a:rPr lang="ja-JP" altLang="en-US" sz="1000"/>
              <a:t>でデータベースドライバは </a:t>
            </a:r>
            <a:r>
              <a:rPr lang="en-US" altLang="ja-JP" sz="1000"/>
              <a:t>DBD::Oracle 1.25 </a:t>
            </a:r>
            <a:r>
              <a:rPr lang="ja-JP" altLang="en-US" sz="1000"/>
              <a:t>以上をご利用ください。</a:t>
            </a:r>
            <a:r>
              <a:rPr lang="en-US" altLang="ja-JP" sz="1000" err="1"/>
              <a:t>ActivePerl</a:t>
            </a:r>
            <a:r>
              <a:rPr lang="en-US" altLang="ja-JP" sz="1000"/>
              <a:t> 64-bit </a:t>
            </a:r>
            <a:r>
              <a:rPr lang="ja-JP" altLang="en-US" sz="1000"/>
              <a:t>版は利用できません。</a:t>
            </a:r>
            <a:endParaRPr lang="en-US" altLang="ja-JP" sz="1000" b="1"/>
          </a:p>
          <a:p>
            <a:pPr marL="0" indent="0">
              <a:buNone/>
            </a:pPr>
            <a:r>
              <a:rPr lang="ja-JP" altLang="en-US" sz="1000" b="1"/>
              <a:t>サーバソフトウェア</a:t>
            </a:r>
            <a:endParaRPr lang="en-US" altLang="ja-JP" sz="1000" b="1"/>
          </a:p>
          <a:p>
            <a:r>
              <a:rPr lang="en-US" altLang="ja-JP" sz="1000"/>
              <a:t>Perl 5.8.1 </a:t>
            </a:r>
            <a:r>
              <a:rPr lang="ja-JP" altLang="en-US" sz="1000"/>
              <a:t>以上 </a:t>
            </a:r>
            <a:r>
              <a:rPr lang="en-US" altLang="ja-JP" sz="1000"/>
              <a:t>35.8 </a:t>
            </a:r>
            <a:r>
              <a:rPr lang="ja-JP" altLang="en-US" sz="1000"/>
              <a:t>以下</a:t>
            </a:r>
            <a:endParaRPr lang="en-US" altLang="ja-JP" sz="1000"/>
          </a:p>
          <a:p>
            <a:r>
              <a:rPr lang="en-US" altLang="ja-JP" sz="1000"/>
              <a:t>PHP 5.3 </a:t>
            </a:r>
            <a:r>
              <a:rPr lang="ja-JP" altLang="en-US" sz="1000"/>
              <a:t>以上 </a:t>
            </a:r>
            <a:r>
              <a:rPr lang="en-US" altLang="ja-JP" sz="1000"/>
              <a:t>PHP 8.0 </a:t>
            </a:r>
            <a:r>
              <a:rPr lang="ja-JP" altLang="en-US" sz="1000"/>
              <a:t>以下</a:t>
            </a:r>
            <a:endParaRPr lang="en-US" altLang="ja-JP" sz="1000"/>
          </a:p>
          <a:p>
            <a:pPr marL="0" indent="0">
              <a:buNone/>
            </a:pPr>
            <a:endParaRPr lang="ja-JP" altLang="en-US" sz="1000"/>
          </a:p>
          <a:p>
            <a:pPr marL="0" indent="0">
              <a:spcBef>
                <a:spcPts val="0"/>
              </a:spcBef>
              <a:buNone/>
            </a:pPr>
            <a:endParaRPr lang="ja-JP" altLang="en-US" sz="1000"/>
          </a:p>
        </p:txBody>
      </p:sp>
    </p:spTree>
    <p:extLst>
      <p:ext uri="{BB962C8B-B14F-4D97-AF65-F5344CB8AC3E}">
        <p14:creationId xmlns:p14="http://schemas.microsoft.com/office/powerpoint/2010/main" val="6568717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7"/>
          <p:cNvGrpSpPr/>
          <p:nvPr/>
        </p:nvGrpSpPr>
        <p:grpSpPr>
          <a:xfrm>
            <a:off x="654049" y="287415"/>
            <a:ext cx="4464000" cy="509335"/>
            <a:chOff x="0" y="287415"/>
            <a:chExt cx="3674853" cy="509335"/>
          </a:xfrm>
        </p:grpSpPr>
        <p:sp>
          <p:nvSpPr>
            <p:cNvPr id="9" name="平行四辺形 8"/>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4" name="フッター プレースホルダー 3"/>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p:cNvSpPr>
            <a:spLocks noGrp="1"/>
          </p:cNvSpPr>
          <p:nvPr>
            <p:ph type="sldNum" sz="quarter" idx="12"/>
          </p:nvPr>
        </p:nvSpPr>
        <p:spPr/>
        <p:txBody>
          <a:bodyPr/>
          <a:lstStyle/>
          <a:p>
            <a:fld id="{34A33FB1-FE07-45E7-845D-641C44171B92}" type="slidenum">
              <a:rPr lang="ja-JP" altLang="en-US" smtClean="0"/>
              <a:pPr/>
              <a:t>48</a:t>
            </a:fld>
            <a:endParaRPr lang="ja-JP" altLang="en-US"/>
          </a:p>
        </p:txBody>
      </p:sp>
      <p:sp>
        <p:nvSpPr>
          <p:cNvPr id="7"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動作環境③</a:t>
            </a:r>
          </a:p>
        </p:txBody>
      </p:sp>
      <p:sp>
        <p:nvSpPr>
          <p:cNvPr id="16" name="テキスト プレースホルダー 1"/>
          <p:cNvSpPr txBox="1">
            <a:spLocks/>
          </p:cNvSpPr>
          <p:nvPr/>
        </p:nvSpPr>
        <p:spPr>
          <a:xfrm>
            <a:off x="654050" y="1020555"/>
            <a:ext cx="4557048" cy="457760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kumimoji="1" sz="2000" kern="1200">
                <a:solidFill>
                  <a:schemeClr val="tx1"/>
                </a:solidFill>
                <a:latin typeface="Meiryo" charset="-128"/>
                <a:ea typeface="Meiryo" charset="-128"/>
                <a:cs typeface="Meiryo" charset="-128"/>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kern="1200">
                <a:solidFill>
                  <a:schemeClr val="tx1"/>
                </a:solidFill>
                <a:latin typeface="Meiryo" charset="-128"/>
                <a:ea typeface="Meiryo" charset="-128"/>
                <a:cs typeface="Meiryo" charset="-128"/>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kern="1200">
                <a:solidFill>
                  <a:schemeClr val="tx1"/>
                </a:solidFill>
                <a:latin typeface="Meiryo" charset="-128"/>
                <a:ea typeface="Meiryo" charset="-128"/>
                <a:cs typeface="Meiryo" charset="-128"/>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b="1"/>
              <a:t>必須 </a:t>
            </a:r>
            <a:r>
              <a:rPr lang="en" altLang="ja-JP" sz="1000" b="1"/>
              <a:t>Perl </a:t>
            </a:r>
            <a:r>
              <a:rPr lang="ja-JP" altLang="en-US" sz="1000" b="1"/>
              <a:t>モジュール</a:t>
            </a:r>
            <a:endParaRPr lang="en-US" altLang="ja-JP" sz="1000" b="1"/>
          </a:p>
          <a:p>
            <a:r>
              <a:rPr lang="en-US" altLang="ja-JP" sz="1000"/>
              <a:t>CGI</a:t>
            </a:r>
          </a:p>
          <a:p>
            <a:r>
              <a:rPr lang="en-US" altLang="ja-JP" sz="1000"/>
              <a:t>Image::Size</a:t>
            </a:r>
          </a:p>
          <a:p>
            <a:r>
              <a:rPr lang="en-US" altLang="ja-JP" sz="1000"/>
              <a:t>File::Spec (</a:t>
            </a:r>
            <a:r>
              <a:rPr lang="ja-JP" altLang="en-US" sz="1000"/>
              <a:t>バージョン</a:t>
            </a:r>
            <a:r>
              <a:rPr lang="en-US" altLang="ja-JP" sz="1000"/>
              <a:t>0.8</a:t>
            </a:r>
            <a:r>
              <a:rPr lang="ja-JP" altLang="en-US" sz="1000"/>
              <a:t>以上</a:t>
            </a:r>
            <a:r>
              <a:rPr lang="en-US" altLang="ja-JP" sz="1000"/>
              <a:t>)</a:t>
            </a:r>
            <a:endParaRPr lang="ja-JP" altLang="en-US" sz="1000"/>
          </a:p>
          <a:p>
            <a:r>
              <a:rPr lang="en-US" altLang="ja-JP" sz="1000"/>
              <a:t>CGI::Cookie</a:t>
            </a:r>
          </a:p>
          <a:p>
            <a:r>
              <a:rPr lang="en-US" altLang="ja-JP" sz="1000"/>
              <a:t>Scalar::Util</a:t>
            </a:r>
          </a:p>
          <a:p>
            <a:r>
              <a:rPr lang="en-US" altLang="ja-JP" sz="1000"/>
              <a:t>LWP::</a:t>
            </a:r>
            <a:r>
              <a:rPr lang="en-US" altLang="ja-JP" sz="1000" err="1"/>
              <a:t>UserAgent</a:t>
            </a:r>
            <a:endParaRPr lang="en-US" altLang="ja-JP" sz="1000"/>
          </a:p>
          <a:p>
            <a:r>
              <a:rPr lang="en-US" altLang="ja-JP" sz="1000"/>
              <a:t>parent</a:t>
            </a:r>
          </a:p>
          <a:p>
            <a:r>
              <a:rPr lang="en-US" altLang="ja-JP" sz="1000"/>
              <a:t>Archive::Zip</a:t>
            </a:r>
          </a:p>
          <a:p>
            <a:r>
              <a:rPr lang="en-US" altLang="ja-JP" sz="1000"/>
              <a:t>Image::</a:t>
            </a:r>
            <a:r>
              <a:rPr lang="en-US" altLang="ja-JP" sz="1000" err="1"/>
              <a:t>Magick</a:t>
            </a:r>
            <a:endParaRPr lang="en-US" altLang="ja-JP" sz="1000"/>
          </a:p>
          <a:p>
            <a:r>
              <a:rPr lang="en-US" altLang="ja-JP" sz="1000"/>
              <a:t>XML::Parser</a:t>
            </a:r>
          </a:p>
          <a:p>
            <a:r>
              <a:rPr lang="en-US" altLang="ja-JP" sz="1000" err="1"/>
              <a:t>Estraier.pm</a:t>
            </a:r>
            <a:r>
              <a:rPr lang="en-US" altLang="ja-JP" sz="1000"/>
              <a:t> (</a:t>
            </a:r>
            <a:r>
              <a:rPr lang="ja-JP" altLang="en-US" sz="1000"/>
              <a:t>エンタープライズ検索を利用する場合に必要</a:t>
            </a:r>
            <a:r>
              <a:rPr lang="en-US" altLang="ja-JP" sz="1000"/>
              <a:t>)</a:t>
            </a:r>
          </a:p>
          <a:p>
            <a:r>
              <a:rPr lang="en-US" altLang="ja-JP" sz="1000"/>
              <a:t>Digest::SHA1 (</a:t>
            </a:r>
            <a:r>
              <a:rPr lang="ja-JP" altLang="en-US" sz="1000"/>
              <a:t>エントリを </a:t>
            </a:r>
            <a:r>
              <a:rPr lang="en-US" altLang="ja-JP" sz="1000"/>
              <a:t>Twitter </a:t>
            </a:r>
            <a:r>
              <a:rPr lang="ja-JP" altLang="en-US" sz="1000"/>
              <a:t>へつぶやくために必要</a:t>
            </a:r>
            <a:r>
              <a:rPr lang="en-US" altLang="ja-JP" sz="1000"/>
              <a:t>)</a:t>
            </a:r>
          </a:p>
          <a:p>
            <a:r>
              <a:rPr lang="en-US" altLang="ja-JP" sz="1000"/>
              <a:t>HTTP::Date (Link </a:t>
            </a:r>
            <a:r>
              <a:rPr lang="ja-JP" altLang="en-US" sz="1000"/>
              <a:t>プラグインで必要</a:t>
            </a:r>
            <a:r>
              <a:rPr lang="en-US" altLang="ja-JP" sz="1000"/>
              <a:t>)</a:t>
            </a:r>
          </a:p>
          <a:p>
            <a:r>
              <a:rPr lang="en-US" altLang="ja-JP" sz="1000"/>
              <a:t>Text::CSV_XS (</a:t>
            </a:r>
            <a:r>
              <a:rPr lang="ja-JP" altLang="en-US" sz="1000"/>
              <a:t>改行を含む </a:t>
            </a:r>
            <a:r>
              <a:rPr lang="en-US" altLang="ja-JP" sz="1000"/>
              <a:t>CSV </a:t>
            </a:r>
            <a:r>
              <a:rPr lang="ja-JP" altLang="en-US" sz="1000"/>
              <a:t>ファイルをインポートするために必要</a:t>
            </a:r>
            <a:r>
              <a:rPr lang="en-US" altLang="ja-JP" sz="1000"/>
              <a:t>)</a:t>
            </a:r>
          </a:p>
        </p:txBody>
      </p:sp>
      <p:sp>
        <p:nvSpPr>
          <p:cNvPr id="11" name="テキスト プレースホルダー 1">
            <a:extLst>
              <a:ext uri="{FF2B5EF4-FFF2-40B4-BE49-F238E27FC236}">
                <a16:creationId xmlns:a16="http://schemas.microsoft.com/office/drawing/2014/main" id="{47B12747-27A2-1BD9-2753-BEA82EB835B6}"/>
              </a:ext>
            </a:extLst>
          </p:cNvPr>
          <p:cNvSpPr txBox="1">
            <a:spLocks/>
          </p:cNvSpPr>
          <p:nvPr/>
        </p:nvSpPr>
        <p:spPr>
          <a:xfrm>
            <a:off x="5211098" y="905306"/>
            <a:ext cx="4557048" cy="457760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kumimoji="1" sz="2000" kern="1200">
                <a:solidFill>
                  <a:schemeClr val="tx1"/>
                </a:solidFill>
                <a:latin typeface="Meiryo" charset="-128"/>
                <a:ea typeface="Meiryo" charset="-128"/>
                <a:cs typeface="Meiryo" charset="-128"/>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kern="1200">
                <a:solidFill>
                  <a:schemeClr val="tx1"/>
                </a:solidFill>
                <a:latin typeface="Meiryo" charset="-128"/>
                <a:ea typeface="Meiryo" charset="-128"/>
                <a:cs typeface="Meiryo" charset="-128"/>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kern="1200">
                <a:solidFill>
                  <a:schemeClr val="tx1"/>
                </a:solidFill>
                <a:latin typeface="Meiryo" charset="-128"/>
                <a:ea typeface="Meiryo" charset="-128"/>
                <a:cs typeface="Meiryo" charset="-128"/>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endParaRPr lang="en-US" altLang="ja-JP" sz="1000" b="1"/>
          </a:p>
          <a:p>
            <a:r>
              <a:rPr lang="en-US" altLang="ja-JP" sz="1000"/>
              <a:t>MIME::Parser (</a:t>
            </a:r>
            <a:r>
              <a:rPr lang="ja-JP" altLang="en-US" sz="1000"/>
              <a:t>携帯メール投稿のために必要</a:t>
            </a:r>
            <a:r>
              <a:rPr lang="en-US" altLang="ja-JP" sz="1000"/>
              <a:t>)</a:t>
            </a:r>
          </a:p>
          <a:p>
            <a:r>
              <a:rPr lang="en-US" altLang="ja-JP" sz="1000"/>
              <a:t>Crypt::</a:t>
            </a:r>
            <a:r>
              <a:rPr lang="en-US" altLang="ja-JP" sz="1000" err="1"/>
              <a:t>SSLeay</a:t>
            </a:r>
            <a:r>
              <a:rPr lang="en-US" altLang="ja-JP" sz="1000"/>
              <a:t> (Google Analytics </a:t>
            </a:r>
            <a:r>
              <a:rPr lang="ja-JP" altLang="en-US" sz="1000"/>
              <a:t>との連携に必要</a:t>
            </a:r>
            <a:r>
              <a:rPr lang="en-US" altLang="ja-JP" sz="1000"/>
              <a:t>)</a:t>
            </a:r>
          </a:p>
          <a:p>
            <a:r>
              <a:rPr lang="en-US" altLang="ja-JP" sz="1000"/>
              <a:t>Net::SFTP (</a:t>
            </a:r>
            <a:r>
              <a:rPr lang="ja-JP" altLang="en-US" sz="1000"/>
              <a:t>ステージングサーバー連携機能の </a:t>
            </a:r>
            <a:r>
              <a:rPr lang="en-US" altLang="ja-JP" sz="1000"/>
              <a:t>SFTP </a:t>
            </a:r>
            <a:r>
              <a:rPr lang="ja-JP" altLang="en-US" sz="1000"/>
              <a:t>転送に必要</a:t>
            </a:r>
            <a:r>
              <a:rPr lang="en-US" altLang="ja-JP" sz="1000"/>
              <a:t>)</a:t>
            </a:r>
          </a:p>
          <a:p>
            <a:r>
              <a:rPr lang="en-US" altLang="ja-JP" sz="1000"/>
              <a:t>Net::SFTP::Foreign (</a:t>
            </a:r>
            <a:r>
              <a:rPr lang="ja-JP" altLang="en-US" sz="1000"/>
              <a:t>ステージングサーバー連携機能の </a:t>
            </a:r>
            <a:r>
              <a:rPr lang="en-US" altLang="ja-JP" sz="1000"/>
              <a:t>SFTP </a:t>
            </a:r>
            <a:r>
              <a:rPr lang="ja-JP" altLang="en-US" sz="1000"/>
              <a:t>転送に必要</a:t>
            </a:r>
            <a:r>
              <a:rPr lang="en-US" altLang="ja-JP" sz="1000"/>
              <a:t>)</a:t>
            </a:r>
          </a:p>
          <a:p>
            <a:r>
              <a:rPr lang="en-US" altLang="ja-JP" sz="1000"/>
              <a:t>Net::FTPSSL (</a:t>
            </a:r>
            <a:r>
              <a:rPr lang="ja-JP" altLang="en-US" sz="1000"/>
              <a:t>ステージングサーバー連携機能の </a:t>
            </a:r>
            <a:r>
              <a:rPr lang="en-US" altLang="ja-JP" sz="1000"/>
              <a:t>FTPS </a:t>
            </a:r>
            <a:r>
              <a:rPr lang="ja-JP" altLang="en-US" sz="1000"/>
              <a:t>転送に必要</a:t>
            </a:r>
            <a:r>
              <a:rPr lang="en-US" altLang="ja-JP" sz="1000"/>
              <a:t>)</a:t>
            </a:r>
          </a:p>
          <a:p>
            <a:r>
              <a:rPr lang="ja-JP" altLang="en-US" sz="1000"/>
              <a:t>また、データベース モジュールとして以下の </a:t>
            </a:r>
            <a:r>
              <a:rPr lang="en-US" altLang="ja-JP" sz="1000"/>
              <a:t>Perl </a:t>
            </a:r>
            <a:r>
              <a:rPr lang="ja-JP" altLang="en-US" sz="1000"/>
              <a:t>モジュールが必要です。</a:t>
            </a:r>
          </a:p>
          <a:p>
            <a:r>
              <a:rPr lang="en-US" altLang="ja-JP" sz="1000"/>
              <a:t>DBI (</a:t>
            </a:r>
            <a:r>
              <a:rPr lang="ja-JP" altLang="en-US" sz="1000"/>
              <a:t>バージョン</a:t>
            </a:r>
            <a:r>
              <a:rPr lang="en-US" altLang="ja-JP" sz="1000"/>
              <a:t>1.21</a:t>
            </a:r>
            <a:r>
              <a:rPr lang="ja-JP" altLang="en-US" sz="1000"/>
              <a:t>以上</a:t>
            </a:r>
            <a:r>
              <a:rPr lang="en-US" altLang="ja-JP" sz="1000"/>
              <a:t>)</a:t>
            </a:r>
            <a:endParaRPr lang="ja-JP" altLang="en-US" sz="1000"/>
          </a:p>
          <a:p>
            <a:r>
              <a:rPr lang="en-US" altLang="ja-JP" sz="1000"/>
              <a:t>DBD::</a:t>
            </a:r>
            <a:r>
              <a:rPr lang="en-US" altLang="ja-JP" sz="1000" err="1"/>
              <a:t>mysql</a:t>
            </a:r>
            <a:endParaRPr lang="en-US" altLang="ja-JP" sz="1000"/>
          </a:p>
          <a:p>
            <a:r>
              <a:rPr lang="en-US" altLang="ja-JP" sz="1000"/>
              <a:t>DBD::ODBC (</a:t>
            </a:r>
            <a:r>
              <a:rPr lang="ja-JP" altLang="en-US" sz="1000"/>
              <a:t>バージョン</a:t>
            </a:r>
            <a:r>
              <a:rPr lang="en-US" altLang="ja-JP" sz="1000"/>
              <a:t>1.25</a:t>
            </a:r>
            <a:r>
              <a:rPr lang="ja-JP" altLang="en-US" sz="1000"/>
              <a:t>以上、アドバンスト版で </a:t>
            </a:r>
            <a:r>
              <a:rPr lang="en-US" altLang="ja-JP" sz="1000"/>
              <a:t>Microsoft SQL Server </a:t>
            </a:r>
            <a:r>
              <a:rPr lang="ja-JP" altLang="en-US" sz="1000"/>
              <a:t>を利用する場合のみ</a:t>
            </a:r>
            <a:r>
              <a:rPr lang="en-US" altLang="ja-JP" sz="1000"/>
              <a:t>)</a:t>
            </a:r>
            <a:endParaRPr lang="ja-JP" altLang="en-US" sz="1000"/>
          </a:p>
          <a:p>
            <a:r>
              <a:rPr lang="en-US" altLang="ja-JP" sz="1000"/>
              <a:t>DBD::Oracle (</a:t>
            </a:r>
            <a:r>
              <a:rPr lang="ja-JP" altLang="en-US" sz="1000"/>
              <a:t>バージョン</a:t>
            </a:r>
            <a:r>
              <a:rPr lang="en-US" altLang="ja-JP" sz="1000"/>
              <a:t>1.25</a:t>
            </a:r>
            <a:r>
              <a:rPr lang="ja-JP" altLang="en-US" sz="1000"/>
              <a:t>以上、アドバンスト版で </a:t>
            </a:r>
            <a:r>
              <a:rPr lang="en-US" altLang="ja-JP" sz="1000"/>
              <a:t>Oracle Database </a:t>
            </a:r>
            <a:r>
              <a:rPr lang="ja-JP" altLang="en-US" sz="1000"/>
              <a:t>を利用する場合のみ</a:t>
            </a:r>
            <a:r>
              <a:rPr lang="en-US" altLang="ja-JP" sz="1000"/>
              <a:t>)</a:t>
            </a:r>
            <a:endParaRPr lang="ja-JP" altLang="en-US" sz="1000"/>
          </a:p>
          <a:p>
            <a:r>
              <a:rPr lang="ja-JP" altLang="en-US" sz="1000"/>
              <a:t>これらの </a:t>
            </a:r>
            <a:r>
              <a:rPr lang="en-US" altLang="ja-JP" sz="1000"/>
              <a:t>Perl </a:t>
            </a:r>
            <a:r>
              <a:rPr lang="ja-JP" altLang="en-US" sz="1000"/>
              <a:t>モジュールは、</a:t>
            </a:r>
            <a:r>
              <a:rPr lang="en-US" altLang="ja-JP" sz="1000" err="1"/>
              <a:t>PowerCMS</a:t>
            </a:r>
            <a:r>
              <a:rPr lang="en-US" altLang="ja-JP" sz="1000"/>
              <a:t> </a:t>
            </a:r>
            <a:r>
              <a:rPr lang="ja-JP" altLang="en-US" sz="1000"/>
              <a:t>チェック用 </a:t>
            </a:r>
            <a:r>
              <a:rPr lang="en-US" altLang="ja-JP" sz="1000"/>
              <a:t>CGI </a:t>
            </a:r>
            <a:r>
              <a:rPr lang="ja-JP" altLang="en-US" sz="1000"/>
              <a:t>の </a:t>
            </a:r>
            <a:r>
              <a:rPr lang="en-US" altLang="ja-JP" sz="1000"/>
              <a:t>mt-</a:t>
            </a:r>
            <a:r>
              <a:rPr lang="en-US" altLang="ja-JP" sz="1000" err="1"/>
              <a:t>check.cgi</a:t>
            </a:r>
            <a:r>
              <a:rPr lang="en-US" altLang="ja-JP" sz="1000"/>
              <a:t> </a:t>
            </a:r>
            <a:r>
              <a:rPr lang="ja-JP" altLang="en-US" sz="1000"/>
              <a:t>を実行することで、インストールされているかどうか確認できます。</a:t>
            </a:r>
            <a:r>
              <a:rPr lang="en-US" altLang="ja-JP" sz="1000"/>
              <a:t>mt-</a:t>
            </a:r>
            <a:r>
              <a:rPr lang="en-US" altLang="ja-JP" sz="1000" err="1"/>
              <a:t>check.cgi</a:t>
            </a:r>
            <a:r>
              <a:rPr lang="en-US" altLang="ja-JP" sz="1000"/>
              <a:t> </a:t>
            </a:r>
            <a:r>
              <a:rPr lang="ja-JP" altLang="en-US" sz="1000"/>
              <a:t>については</a:t>
            </a:r>
            <a:r>
              <a:rPr lang="en-US" altLang="ja-JP" sz="1000"/>
              <a:t>『</a:t>
            </a:r>
            <a:r>
              <a:rPr lang="ja-JP" altLang="en-US" sz="1000">
                <a:solidFill>
                  <a:srgbClr val="0070C0"/>
                </a:solidFill>
                <a:hlinkClick r:id="rId3" tooltip="サーバーのシステム情報の確認">
                  <a:extLst>
                    <a:ext uri="{A12FA001-AC4F-418D-AE19-62706E023703}">
                      <ahyp:hlinkClr xmlns:ahyp="http://schemas.microsoft.com/office/drawing/2018/hyperlinkcolor" val="tx"/>
                    </a:ext>
                  </a:extLst>
                </a:hlinkClick>
              </a:rPr>
              <a:t>サーバーのシステム情報の確認</a:t>
            </a:r>
            <a:r>
              <a:rPr lang="en-US" altLang="ja-JP" sz="1000"/>
              <a:t>』</a:t>
            </a:r>
            <a:r>
              <a:rPr lang="ja-JP" altLang="en-US" sz="1000"/>
              <a:t>の項を参照ください。</a:t>
            </a:r>
          </a:p>
          <a:p>
            <a:pPr marL="0" indent="0">
              <a:spcBef>
                <a:spcPts val="0"/>
              </a:spcBef>
              <a:buNone/>
            </a:pPr>
            <a:endParaRPr lang="ja-JP" altLang="en-US" sz="1000"/>
          </a:p>
        </p:txBody>
      </p:sp>
    </p:spTree>
    <p:extLst>
      <p:ext uri="{BB962C8B-B14F-4D97-AF65-F5344CB8AC3E}">
        <p14:creationId xmlns:p14="http://schemas.microsoft.com/office/powerpoint/2010/main" val="1579404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図形グループ 6"/>
          <p:cNvGrpSpPr/>
          <p:nvPr/>
        </p:nvGrpSpPr>
        <p:grpSpPr>
          <a:xfrm>
            <a:off x="0" y="287415"/>
            <a:ext cx="482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8542169" cy="362782"/>
          </a:xfrm>
        </p:spPr>
        <p:txBody>
          <a:bodyPr>
            <a:normAutofit fontScale="90000"/>
          </a:bodyPr>
          <a:lstStyle/>
          <a:p>
            <a:r>
              <a:rPr lang="en-US" altLang="ja-JP" sz="2400" b="1" err="1">
                <a:latin typeface="メイリオ" panose="020B0604030504040204" pitchFamily="50" charset="-128"/>
                <a:ea typeface="メイリオ" panose="020B0604030504040204" pitchFamily="50" charset="-128"/>
              </a:rPr>
              <a:t>PowerCMS</a:t>
            </a:r>
            <a:r>
              <a:rPr lang="ja-JP" altLang="en-US" sz="2400" b="1">
                <a:latin typeface="メイリオ" panose="020B0604030504040204" pitchFamily="50" charset="-128"/>
                <a:ea typeface="メイリオ" panose="020B0604030504040204" pitchFamily="50" charset="-128"/>
              </a:rPr>
              <a:t>とは</a:t>
            </a:r>
          </a:p>
        </p:txBody>
      </p:sp>
      <p:sp>
        <p:nvSpPr>
          <p:cNvPr id="28" name="フッター プレースホルダー 27"/>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4</a:t>
            </a:fld>
            <a:endParaRPr lang="ja-JP" altLang="en-US">
              <a:latin typeface="Meiryo" panose="020B0604030504040204" pitchFamily="34" charset="-128"/>
              <a:ea typeface="Meiryo" panose="020B0604030504040204" pitchFamily="34" charset="-128"/>
            </a:endParaRPr>
          </a:p>
        </p:txBody>
      </p:sp>
      <p:sp>
        <p:nvSpPr>
          <p:cNvPr id="44" name="コンテンツ プレースホルダー 2"/>
          <p:cNvSpPr txBox="1">
            <a:spLocks/>
          </p:cNvSpPr>
          <p:nvPr/>
        </p:nvSpPr>
        <p:spPr>
          <a:xfrm>
            <a:off x="963462" y="5188666"/>
            <a:ext cx="2436283" cy="74610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バナーを専用の画面で簡単に管理。トップページのバナーを貼り替えるだけの作業にコストをかける必要はありません。</a:t>
            </a:r>
          </a:p>
        </p:txBody>
      </p:sp>
      <p:sp>
        <p:nvSpPr>
          <p:cNvPr id="17" name="正方形/長方形 16"/>
          <p:cNvSpPr/>
          <p:nvPr/>
        </p:nvSpPr>
        <p:spPr>
          <a:xfrm>
            <a:off x="1223649" y="4864540"/>
            <a:ext cx="1915909" cy="323165"/>
          </a:xfrm>
          <a:prstGeom prst="rect">
            <a:avLst/>
          </a:prstGeom>
        </p:spPr>
        <p:txBody>
          <a:bodyPr wrap="none">
            <a:spAutoFit/>
          </a:bodyPr>
          <a:lstStyle/>
          <a:p>
            <a:r>
              <a:rPr lang="ja-JP" altLang="en-US" sz="1500" b="1">
                <a:latin typeface="Meiryo" charset="-128"/>
                <a:ea typeface="Meiryo" charset="-128"/>
                <a:cs typeface="Meiryo" charset="-128"/>
              </a:rPr>
              <a:t>広告（バナー）管理</a:t>
            </a:r>
          </a:p>
        </p:txBody>
      </p:sp>
      <p:pic>
        <p:nvPicPr>
          <p:cNvPr id="39" name="図 38">
            <a:extLst>
              <a:ext uri="{FF2B5EF4-FFF2-40B4-BE49-F238E27FC236}">
                <a16:creationId xmlns:a16="http://schemas.microsoft.com/office/drawing/2014/main" id="{A16D1804-25DC-9B41-AF44-C0E265B82D08}"/>
              </a:ext>
            </a:extLst>
          </p:cNvPr>
          <p:cNvPicPr>
            <a:picLocks noChangeAspect="1"/>
          </p:cNvPicPr>
          <p:nvPr/>
        </p:nvPicPr>
        <p:blipFill>
          <a:blip r:embed="rId3"/>
          <a:stretch>
            <a:fillRect/>
          </a:stretch>
        </p:blipFill>
        <p:spPr>
          <a:xfrm>
            <a:off x="6717055" y="413270"/>
            <a:ext cx="2732745" cy="374349"/>
          </a:xfrm>
          <a:prstGeom prst="rect">
            <a:avLst/>
          </a:prstGeom>
        </p:spPr>
      </p:pic>
      <p:pic>
        <p:nvPicPr>
          <p:cNvPr id="65" name="図 64">
            <a:extLst>
              <a:ext uri="{FF2B5EF4-FFF2-40B4-BE49-F238E27FC236}">
                <a16:creationId xmlns:a16="http://schemas.microsoft.com/office/drawing/2014/main" id="{136AA6EC-096D-9248-B777-D9904929F18D}"/>
              </a:ext>
            </a:extLst>
          </p:cNvPr>
          <p:cNvPicPr>
            <a:picLocks noChangeAspect="1"/>
          </p:cNvPicPr>
          <p:nvPr/>
        </p:nvPicPr>
        <p:blipFill>
          <a:blip r:embed="rId4"/>
          <a:stretch>
            <a:fillRect/>
          </a:stretch>
        </p:blipFill>
        <p:spPr>
          <a:xfrm>
            <a:off x="1727943" y="3976594"/>
            <a:ext cx="907321" cy="800850"/>
          </a:xfrm>
          <a:prstGeom prst="rect">
            <a:avLst/>
          </a:prstGeom>
        </p:spPr>
      </p:pic>
      <p:sp>
        <p:nvSpPr>
          <p:cNvPr id="32" name="コンテンツ プレースホルダー 2">
            <a:extLst>
              <a:ext uri="{FF2B5EF4-FFF2-40B4-BE49-F238E27FC236}">
                <a16:creationId xmlns:a16="http://schemas.microsoft.com/office/drawing/2014/main" id="{A0D98E24-B0BB-ACAE-A67F-8196FF16D40A}"/>
              </a:ext>
            </a:extLst>
          </p:cNvPr>
          <p:cNvSpPr txBox="1">
            <a:spLocks/>
          </p:cNvSpPr>
          <p:nvPr/>
        </p:nvSpPr>
        <p:spPr>
          <a:xfrm>
            <a:off x="963462" y="3094435"/>
            <a:ext cx="2436283" cy="74978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記事</a:t>
            </a:r>
            <a:r>
              <a:rPr lang="en-US" altLang="ja-JP" sz="1100">
                <a:latin typeface="Meiryo" charset="-128"/>
                <a:ea typeface="Meiryo" charset="-128"/>
                <a:cs typeface="Meiryo" charset="-128"/>
              </a:rPr>
              <a:t>/</a:t>
            </a:r>
            <a:r>
              <a:rPr lang="ja-JP" altLang="en-US" sz="1100">
                <a:latin typeface="Meiryo" charset="-128"/>
                <a:ea typeface="Meiryo" charset="-128"/>
                <a:cs typeface="Meiryo" charset="-128"/>
              </a:rPr>
              <a:t>ウェブページの作成権限、承認依頼権限、公開権限をユーザーごとに指定。記事の執筆者と編集者、公開担当者の権限を明確に分担。</a:t>
            </a:r>
          </a:p>
        </p:txBody>
      </p:sp>
      <p:sp>
        <p:nvSpPr>
          <p:cNvPr id="36" name="正方形/長方形 35">
            <a:extLst>
              <a:ext uri="{FF2B5EF4-FFF2-40B4-BE49-F238E27FC236}">
                <a16:creationId xmlns:a16="http://schemas.microsoft.com/office/drawing/2014/main" id="{92E6740C-5BF3-785F-0CF8-459D19818110}"/>
              </a:ext>
            </a:extLst>
          </p:cNvPr>
          <p:cNvSpPr/>
          <p:nvPr/>
        </p:nvSpPr>
        <p:spPr>
          <a:xfrm>
            <a:off x="963462" y="2763653"/>
            <a:ext cx="2436283" cy="323165"/>
          </a:xfrm>
          <a:prstGeom prst="rect">
            <a:avLst/>
          </a:prstGeom>
        </p:spPr>
        <p:txBody>
          <a:bodyPr wrap="square">
            <a:spAutoFit/>
          </a:bodyPr>
          <a:lstStyle/>
          <a:p>
            <a:pPr algn="ctr"/>
            <a:r>
              <a:rPr lang="ja-JP" altLang="en-US" sz="1500" b="1">
                <a:latin typeface="Meiryo" charset="-128"/>
                <a:ea typeface="Meiryo" charset="-128"/>
                <a:cs typeface="Meiryo" charset="-128"/>
              </a:rPr>
              <a:t>作業役割・権限分担機能</a:t>
            </a:r>
          </a:p>
        </p:txBody>
      </p:sp>
      <p:sp>
        <p:nvSpPr>
          <p:cNvPr id="40" name="コンテンツ プレースホルダー 2">
            <a:extLst>
              <a:ext uri="{FF2B5EF4-FFF2-40B4-BE49-F238E27FC236}">
                <a16:creationId xmlns:a16="http://schemas.microsoft.com/office/drawing/2014/main" id="{0E45D8BF-E578-7878-E9CC-3B3647CCACEB}"/>
              </a:ext>
            </a:extLst>
          </p:cNvPr>
          <p:cNvSpPr txBox="1">
            <a:spLocks/>
          </p:cNvSpPr>
          <p:nvPr/>
        </p:nvSpPr>
        <p:spPr>
          <a:xfrm>
            <a:off x="3795609" y="3094435"/>
            <a:ext cx="2436283" cy="7497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承認依頼や原稿の差し戻しはメールで通知。承認者はプレビュー状態で記事の確認ができます。</a:t>
            </a:r>
          </a:p>
        </p:txBody>
      </p:sp>
      <p:sp>
        <p:nvSpPr>
          <p:cNvPr id="43" name="正方形/長方形 42">
            <a:extLst>
              <a:ext uri="{FF2B5EF4-FFF2-40B4-BE49-F238E27FC236}">
                <a16:creationId xmlns:a16="http://schemas.microsoft.com/office/drawing/2014/main" id="{24D653F4-0056-B64F-B39B-5B6DB31B749F}"/>
              </a:ext>
            </a:extLst>
          </p:cNvPr>
          <p:cNvSpPr/>
          <p:nvPr/>
        </p:nvSpPr>
        <p:spPr>
          <a:xfrm>
            <a:off x="4151976" y="2763653"/>
            <a:ext cx="1723549" cy="323165"/>
          </a:xfrm>
          <a:prstGeom prst="rect">
            <a:avLst/>
          </a:prstGeom>
        </p:spPr>
        <p:txBody>
          <a:bodyPr wrap="none">
            <a:spAutoFit/>
          </a:bodyPr>
          <a:lstStyle/>
          <a:p>
            <a:r>
              <a:rPr lang="ja-JP" altLang="en-US" sz="1500" b="1">
                <a:latin typeface="Meiryo" charset="-128"/>
                <a:ea typeface="Meiryo" charset="-128"/>
                <a:cs typeface="Meiryo" charset="-128"/>
              </a:rPr>
              <a:t>承認ワークフロー</a:t>
            </a:r>
            <a:endParaRPr lang="en-US" altLang="ja-JP" sz="1500" b="1">
              <a:latin typeface="Meiryo" charset="-128"/>
              <a:ea typeface="Meiryo" charset="-128"/>
              <a:cs typeface="Meiryo" charset="-128"/>
            </a:endParaRPr>
          </a:p>
        </p:txBody>
      </p:sp>
      <p:pic>
        <p:nvPicPr>
          <p:cNvPr id="49" name="図 48">
            <a:extLst>
              <a:ext uri="{FF2B5EF4-FFF2-40B4-BE49-F238E27FC236}">
                <a16:creationId xmlns:a16="http://schemas.microsoft.com/office/drawing/2014/main" id="{38009C0D-E678-F8D3-3F45-505FB2D604AB}"/>
              </a:ext>
            </a:extLst>
          </p:cNvPr>
          <p:cNvPicPr>
            <a:picLocks noChangeAspect="1"/>
          </p:cNvPicPr>
          <p:nvPr/>
        </p:nvPicPr>
        <p:blipFill>
          <a:blip r:embed="rId5"/>
          <a:stretch>
            <a:fillRect/>
          </a:stretch>
        </p:blipFill>
        <p:spPr>
          <a:xfrm>
            <a:off x="1636232" y="1851811"/>
            <a:ext cx="1090743" cy="803027"/>
          </a:xfrm>
          <a:prstGeom prst="rect">
            <a:avLst/>
          </a:prstGeom>
        </p:spPr>
      </p:pic>
      <p:pic>
        <p:nvPicPr>
          <p:cNvPr id="50" name="図 49">
            <a:extLst>
              <a:ext uri="{FF2B5EF4-FFF2-40B4-BE49-F238E27FC236}">
                <a16:creationId xmlns:a16="http://schemas.microsoft.com/office/drawing/2014/main" id="{2744B558-6E08-48EB-644D-5BCE86CC2F4A}"/>
              </a:ext>
            </a:extLst>
          </p:cNvPr>
          <p:cNvPicPr>
            <a:picLocks noChangeAspect="1"/>
          </p:cNvPicPr>
          <p:nvPr/>
        </p:nvPicPr>
        <p:blipFill>
          <a:blip r:embed="rId6"/>
          <a:stretch>
            <a:fillRect/>
          </a:stretch>
        </p:blipFill>
        <p:spPr>
          <a:xfrm>
            <a:off x="4621517" y="1851811"/>
            <a:ext cx="784466" cy="841866"/>
          </a:xfrm>
          <a:prstGeom prst="rect">
            <a:avLst/>
          </a:prstGeom>
        </p:spPr>
      </p:pic>
      <p:sp>
        <p:nvSpPr>
          <p:cNvPr id="60" name="コンテンツ プレースホルダー 2">
            <a:extLst>
              <a:ext uri="{FF2B5EF4-FFF2-40B4-BE49-F238E27FC236}">
                <a16:creationId xmlns:a16="http://schemas.microsoft.com/office/drawing/2014/main" id="{5EE1CF78-375C-955C-C62B-EC0B1A047C96}"/>
              </a:ext>
            </a:extLst>
          </p:cNvPr>
          <p:cNvSpPr txBox="1">
            <a:spLocks/>
          </p:cNvSpPr>
          <p:nvPr/>
        </p:nvSpPr>
        <p:spPr>
          <a:xfrm>
            <a:off x="6480126" y="3094435"/>
            <a:ext cx="2436283" cy="6987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記事・ウェブページ・テンプレート・カスタムオブジェクトがバージョン管理に対応しています。</a:t>
            </a:r>
          </a:p>
        </p:txBody>
      </p:sp>
      <p:sp>
        <p:nvSpPr>
          <p:cNvPr id="61" name="正方形/長方形 60">
            <a:extLst>
              <a:ext uri="{FF2B5EF4-FFF2-40B4-BE49-F238E27FC236}">
                <a16:creationId xmlns:a16="http://schemas.microsoft.com/office/drawing/2014/main" id="{4A68075A-39AC-1DAF-D317-9EBDC4F34BC6}"/>
              </a:ext>
            </a:extLst>
          </p:cNvPr>
          <p:cNvSpPr/>
          <p:nvPr/>
        </p:nvSpPr>
        <p:spPr>
          <a:xfrm>
            <a:off x="6932673" y="2763653"/>
            <a:ext cx="1531188" cy="323165"/>
          </a:xfrm>
          <a:prstGeom prst="rect">
            <a:avLst/>
          </a:prstGeom>
        </p:spPr>
        <p:txBody>
          <a:bodyPr wrap="none">
            <a:spAutoFit/>
          </a:bodyPr>
          <a:lstStyle/>
          <a:p>
            <a:r>
              <a:rPr lang="ja-JP" altLang="en-US" sz="1500" b="1">
                <a:latin typeface="Meiryo" charset="-128"/>
                <a:ea typeface="Meiryo" charset="-128"/>
                <a:cs typeface="Meiryo" charset="-128"/>
              </a:rPr>
              <a:t>リビジョン管理</a:t>
            </a:r>
            <a:endParaRPr lang="en-US" altLang="ja-JP" sz="1500" b="1">
              <a:latin typeface="Meiryo" charset="-128"/>
              <a:ea typeface="Meiryo" charset="-128"/>
              <a:cs typeface="Meiryo" charset="-128"/>
            </a:endParaRPr>
          </a:p>
        </p:txBody>
      </p:sp>
      <p:pic>
        <p:nvPicPr>
          <p:cNvPr id="62" name="図 61">
            <a:extLst>
              <a:ext uri="{FF2B5EF4-FFF2-40B4-BE49-F238E27FC236}">
                <a16:creationId xmlns:a16="http://schemas.microsoft.com/office/drawing/2014/main" id="{0298EBAC-FCD2-30B6-0131-E15934CF546F}"/>
              </a:ext>
            </a:extLst>
          </p:cNvPr>
          <p:cNvPicPr>
            <a:picLocks noChangeAspect="1"/>
          </p:cNvPicPr>
          <p:nvPr/>
        </p:nvPicPr>
        <p:blipFill>
          <a:blip r:embed="rId7"/>
          <a:stretch>
            <a:fillRect/>
          </a:stretch>
        </p:blipFill>
        <p:spPr>
          <a:xfrm>
            <a:off x="7165333" y="1851811"/>
            <a:ext cx="1065868" cy="876602"/>
          </a:xfrm>
          <a:prstGeom prst="rect">
            <a:avLst/>
          </a:prstGeom>
        </p:spPr>
      </p:pic>
      <p:sp>
        <p:nvSpPr>
          <p:cNvPr id="63" name="コンテンツ プレースホルダー 2">
            <a:extLst>
              <a:ext uri="{FF2B5EF4-FFF2-40B4-BE49-F238E27FC236}">
                <a16:creationId xmlns:a16="http://schemas.microsoft.com/office/drawing/2014/main" id="{C9F03BBD-1FD3-4BFF-0021-8D1CFD80FFE9}"/>
              </a:ext>
            </a:extLst>
          </p:cNvPr>
          <p:cNvSpPr txBox="1">
            <a:spLocks/>
          </p:cNvSpPr>
          <p:nvPr/>
        </p:nvSpPr>
        <p:spPr>
          <a:xfrm>
            <a:off x="6480126" y="5188666"/>
            <a:ext cx="2436283" cy="8200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内部リンク・外部リンクに対応したリンクチェッカが付属。サイトの品質管理を強力にサポートします。</a:t>
            </a:r>
          </a:p>
        </p:txBody>
      </p:sp>
      <p:sp>
        <p:nvSpPr>
          <p:cNvPr id="64" name="正方形/長方形 63">
            <a:extLst>
              <a:ext uri="{FF2B5EF4-FFF2-40B4-BE49-F238E27FC236}">
                <a16:creationId xmlns:a16="http://schemas.microsoft.com/office/drawing/2014/main" id="{DC78209E-B0BB-695C-0010-79439624A615}"/>
              </a:ext>
            </a:extLst>
          </p:cNvPr>
          <p:cNvSpPr/>
          <p:nvPr/>
        </p:nvSpPr>
        <p:spPr>
          <a:xfrm>
            <a:off x="6932673" y="4864540"/>
            <a:ext cx="1531188" cy="323165"/>
          </a:xfrm>
          <a:prstGeom prst="rect">
            <a:avLst/>
          </a:prstGeom>
        </p:spPr>
        <p:txBody>
          <a:bodyPr wrap="none">
            <a:spAutoFit/>
          </a:bodyPr>
          <a:lstStyle/>
          <a:p>
            <a:pPr algn="ctr"/>
            <a:r>
              <a:rPr lang="ja-JP" altLang="en-US" sz="1500" b="1">
                <a:latin typeface="Meiryo" charset="-128"/>
                <a:ea typeface="Meiryo" charset="-128"/>
                <a:cs typeface="Meiryo" charset="-128"/>
              </a:rPr>
              <a:t>リンクチェッカ</a:t>
            </a:r>
            <a:endParaRPr lang="en-US" altLang="ja-JP" sz="1500" b="1">
              <a:latin typeface="Meiryo" charset="-128"/>
              <a:ea typeface="Meiryo" charset="-128"/>
              <a:cs typeface="Meiryo" charset="-128"/>
            </a:endParaRPr>
          </a:p>
        </p:txBody>
      </p:sp>
      <p:pic>
        <p:nvPicPr>
          <p:cNvPr id="66" name="図 65">
            <a:extLst>
              <a:ext uri="{FF2B5EF4-FFF2-40B4-BE49-F238E27FC236}">
                <a16:creationId xmlns:a16="http://schemas.microsoft.com/office/drawing/2014/main" id="{571642A6-E15F-93E7-7879-24DB9EE08357}"/>
              </a:ext>
            </a:extLst>
          </p:cNvPr>
          <p:cNvPicPr>
            <a:picLocks noChangeAspect="1"/>
          </p:cNvPicPr>
          <p:nvPr/>
        </p:nvPicPr>
        <p:blipFill>
          <a:blip r:embed="rId8"/>
          <a:stretch>
            <a:fillRect/>
          </a:stretch>
        </p:blipFill>
        <p:spPr>
          <a:xfrm>
            <a:off x="7227330" y="3976594"/>
            <a:ext cx="941874" cy="795469"/>
          </a:xfrm>
          <a:prstGeom prst="rect">
            <a:avLst/>
          </a:prstGeom>
        </p:spPr>
      </p:pic>
      <p:sp>
        <p:nvSpPr>
          <p:cNvPr id="67" name="コンテンツ プレースホルダー 2">
            <a:extLst>
              <a:ext uri="{FF2B5EF4-FFF2-40B4-BE49-F238E27FC236}">
                <a16:creationId xmlns:a16="http://schemas.microsoft.com/office/drawing/2014/main" id="{6935D79B-AA65-0351-901F-6F5D7A764CA0}"/>
              </a:ext>
            </a:extLst>
          </p:cNvPr>
          <p:cNvSpPr txBox="1">
            <a:spLocks/>
          </p:cNvSpPr>
          <p:nvPr/>
        </p:nvSpPr>
        <p:spPr>
          <a:xfrm>
            <a:off x="3795609" y="5188666"/>
            <a:ext cx="2436283" cy="74610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en-US" altLang="ja-JP" sz="1100">
                <a:latin typeface="Meiryo"/>
                <a:ea typeface="Meiryo"/>
                <a:cs typeface="Meiryo" charset="-128"/>
              </a:rPr>
              <a:t>Twitter</a:t>
            </a:r>
            <a:r>
              <a:rPr lang="ja-JP" altLang="en-US" sz="1100">
                <a:latin typeface="Meiryo"/>
                <a:ea typeface="Meiryo"/>
                <a:cs typeface="Meiryo" charset="-128"/>
              </a:rPr>
              <a:t>、</a:t>
            </a:r>
            <a:r>
              <a:rPr lang="en-US" altLang="ja-JP" sz="1100">
                <a:latin typeface="Meiryo"/>
                <a:ea typeface="Meiryo"/>
                <a:cs typeface="Meiryo" charset="-128"/>
              </a:rPr>
              <a:t>LINE</a:t>
            </a:r>
            <a:r>
              <a:rPr lang="ja-JP" altLang="en-US" sz="1100">
                <a:latin typeface="Meiryo"/>
                <a:ea typeface="Meiryo"/>
                <a:cs typeface="Meiryo" charset="-128"/>
              </a:rPr>
              <a:t> への投稿をサポート。</a:t>
            </a:r>
            <a:endParaRPr lang="en-US" altLang="ja-JP" sz="1100">
              <a:latin typeface="Meiryo"/>
              <a:ea typeface="Meiryo"/>
              <a:cs typeface="Meiryo" charset="-128"/>
            </a:endParaRPr>
          </a:p>
          <a:p>
            <a:pPr marL="0" indent="0">
              <a:lnSpc>
                <a:spcPct val="100000"/>
              </a:lnSpc>
              <a:spcBef>
                <a:spcPts val="0"/>
              </a:spcBef>
              <a:buFontTx/>
              <a:buNone/>
            </a:pPr>
            <a:r>
              <a:rPr lang="ja-JP" altLang="en-US" sz="1100">
                <a:latin typeface="Meiryo"/>
                <a:ea typeface="Meiryo"/>
                <a:cs typeface="Meiryo" charset="-128"/>
              </a:rPr>
              <a:t>自動投稿、手動投稿に対応し、</a:t>
            </a:r>
            <a:r>
              <a:rPr lang="en-US" altLang="ja-JP" sz="1100">
                <a:latin typeface="Meiryo"/>
                <a:ea typeface="Meiryo"/>
                <a:cs typeface="Meiryo" charset="-128"/>
              </a:rPr>
              <a:t>SNS</a:t>
            </a:r>
            <a:r>
              <a:rPr lang="ja-JP" altLang="en-US" sz="1100">
                <a:latin typeface="Meiryo"/>
                <a:ea typeface="Meiryo"/>
                <a:cs typeface="Meiryo" charset="-128"/>
              </a:rPr>
              <a:t>運用をサポートします。</a:t>
            </a:r>
          </a:p>
        </p:txBody>
      </p:sp>
      <p:sp>
        <p:nvSpPr>
          <p:cNvPr id="68" name="正方形/長方形 67">
            <a:extLst>
              <a:ext uri="{FF2B5EF4-FFF2-40B4-BE49-F238E27FC236}">
                <a16:creationId xmlns:a16="http://schemas.microsoft.com/office/drawing/2014/main" id="{8DF79C88-CDC4-A328-29C2-88B2B125A2AB}"/>
              </a:ext>
            </a:extLst>
          </p:cNvPr>
          <p:cNvSpPr/>
          <p:nvPr/>
        </p:nvSpPr>
        <p:spPr>
          <a:xfrm>
            <a:off x="4521468" y="4864540"/>
            <a:ext cx="984565" cy="323165"/>
          </a:xfrm>
          <a:prstGeom prst="rect">
            <a:avLst/>
          </a:prstGeom>
        </p:spPr>
        <p:txBody>
          <a:bodyPr wrap="none">
            <a:spAutoFit/>
          </a:bodyPr>
          <a:lstStyle/>
          <a:p>
            <a:r>
              <a:rPr lang="en-US" altLang="ja-JP" sz="1500" b="1">
                <a:latin typeface="Meiryo" charset="-128"/>
                <a:ea typeface="Meiryo" charset="-128"/>
                <a:cs typeface="Meiryo" charset="-128"/>
              </a:rPr>
              <a:t>SNS</a:t>
            </a:r>
            <a:r>
              <a:rPr lang="ja-JP" altLang="en-US" sz="1500" b="1">
                <a:latin typeface="Meiryo" charset="-128"/>
                <a:ea typeface="Meiryo" charset="-128"/>
                <a:cs typeface="Meiryo" charset="-128"/>
              </a:rPr>
              <a:t>対応</a:t>
            </a:r>
          </a:p>
        </p:txBody>
      </p:sp>
      <p:sp>
        <p:nvSpPr>
          <p:cNvPr id="69" name="正方形/長方形 68">
            <a:extLst>
              <a:ext uri="{FF2B5EF4-FFF2-40B4-BE49-F238E27FC236}">
                <a16:creationId xmlns:a16="http://schemas.microsoft.com/office/drawing/2014/main" id="{987E4DF9-F12C-5EE7-CA0E-F127A05B4712}"/>
              </a:ext>
            </a:extLst>
          </p:cNvPr>
          <p:cNvSpPr/>
          <p:nvPr/>
        </p:nvSpPr>
        <p:spPr>
          <a:xfrm>
            <a:off x="738000" y="1301557"/>
            <a:ext cx="8382343" cy="489052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3" name="コンテンツ プレースホルダー 2"/>
          <p:cNvSpPr txBox="1">
            <a:spLocks/>
          </p:cNvSpPr>
          <p:nvPr/>
        </p:nvSpPr>
        <p:spPr>
          <a:xfrm>
            <a:off x="944521" y="1124057"/>
            <a:ext cx="7730011" cy="400448"/>
          </a:xfrm>
          <a:prstGeom prst="rect">
            <a:avLst/>
          </a:prstGeom>
          <a:solidFill>
            <a:schemeClr val="bg1"/>
          </a:solidFill>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FontTx/>
              <a:buNone/>
              <a:defRPr/>
            </a:pPr>
            <a:r>
              <a:rPr lang="ja-JP" altLang="en-US" sz="2200" b="1">
                <a:latin typeface="Meiryo"/>
                <a:ea typeface="Meiryo"/>
                <a:cs typeface="Meiryo" charset="-128"/>
              </a:rPr>
              <a:t>代表的な機能</a:t>
            </a:r>
            <a:r>
              <a:rPr lang="en-US" altLang="ja-JP" sz="2200" b="1">
                <a:latin typeface="Meiryo"/>
                <a:ea typeface="Meiryo"/>
                <a:cs typeface="Meiryo" charset="-128"/>
              </a:rPr>
              <a:t>③</a:t>
            </a:r>
            <a:r>
              <a:rPr lang="ja-JP" altLang="en-US" sz="2200" b="1">
                <a:latin typeface="Meiryo"/>
                <a:ea typeface="Meiryo"/>
                <a:cs typeface="Meiryo" charset="-128"/>
              </a:rPr>
              <a:t>　コンテンツ運用</a:t>
            </a:r>
            <a:endParaRPr lang="en-US" altLang="ja-JP" sz="2200" b="1">
              <a:latin typeface="Meiryo" charset="-128"/>
              <a:ea typeface="Meiryo" charset="-128"/>
              <a:cs typeface="Meiryo" charset="-128"/>
            </a:endParaRPr>
          </a:p>
        </p:txBody>
      </p:sp>
      <p:pic>
        <p:nvPicPr>
          <p:cNvPr id="6" name="図 5" descr="黒い背景に白い文字がある&#10;&#10;低い精度で自動的に生成された説明">
            <a:extLst>
              <a:ext uri="{FF2B5EF4-FFF2-40B4-BE49-F238E27FC236}">
                <a16:creationId xmlns:a16="http://schemas.microsoft.com/office/drawing/2014/main" id="{EE5B3AA9-62DC-11E7-AD2E-396A97DDEBA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0200" y="3976594"/>
            <a:ext cx="927100" cy="711200"/>
          </a:xfrm>
          <a:prstGeom prst="rect">
            <a:avLst/>
          </a:prstGeom>
        </p:spPr>
      </p:pic>
    </p:spTree>
    <p:extLst>
      <p:ext uri="{BB962C8B-B14F-4D97-AF65-F5344CB8AC3E}">
        <p14:creationId xmlns:p14="http://schemas.microsoft.com/office/powerpoint/2010/main" val="37544202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7"/>
          <p:cNvGrpSpPr/>
          <p:nvPr/>
        </p:nvGrpSpPr>
        <p:grpSpPr>
          <a:xfrm>
            <a:off x="654049" y="287415"/>
            <a:ext cx="4464000" cy="509335"/>
            <a:chOff x="0" y="287415"/>
            <a:chExt cx="3674853" cy="509335"/>
          </a:xfrm>
        </p:grpSpPr>
        <p:sp>
          <p:nvSpPr>
            <p:cNvPr id="9" name="平行四辺形 8"/>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4" name="フッター プレースホルダー 3"/>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p:cNvSpPr>
            <a:spLocks noGrp="1"/>
          </p:cNvSpPr>
          <p:nvPr>
            <p:ph type="sldNum" sz="quarter" idx="12"/>
          </p:nvPr>
        </p:nvSpPr>
        <p:spPr/>
        <p:txBody>
          <a:bodyPr/>
          <a:lstStyle/>
          <a:p>
            <a:fld id="{34A33FB1-FE07-45E7-845D-641C44171B92}" type="slidenum">
              <a:rPr lang="ja-JP" altLang="en-US" smtClean="0"/>
              <a:pPr/>
              <a:t>49</a:t>
            </a:fld>
            <a:endParaRPr lang="ja-JP" altLang="en-US"/>
          </a:p>
        </p:txBody>
      </p:sp>
      <p:sp>
        <p:nvSpPr>
          <p:cNvPr id="7"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動作環境③</a:t>
            </a:r>
          </a:p>
        </p:txBody>
      </p:sp>
      <p:sp>
        <p:nvSpPr>
          <p:cNvPr id="16" name="テキスト プレースホルダー 1"/>
          <p:cNvSpPr txBox="1">
            <a:spLocks/>
          </p:cNvSpPr>
          <p:nvPr/>
        </p:nvSpPr>
        <p:spPr>
          <a:xfrm>
            <a:off x="654049" y="1020555"/>
            <a:ext cx="8607517" cy="457760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kumimoji="1" sz="2000" kern="1200">
                <a:solidFill>
                  <a:schemeClr val="tx1"/>
                </a:solidFill>
                <a:latin typeface="Meiryo" charset="-128"/>
                <a:ea typeface="Meiryo" charset="-128"/>
                <a:cs typeface="Meiryo" charset="-128"/>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kern="1200">
                <a:solidFill>
                  <a:schemeClr val="tx1"/>
                </a:solidFill>
                <a:latin typeface="Meiryo" charset="-128"/>
                <a:ea typeface="Meiryo" charset="-128"/>
                <a:cs typeface="Meiryo" charset="-128"/>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kern="1200">
                <a:solidFill>
                  <a:schemeClr val="tx1"/>
                </a:solidFill>
                <a:latin typeface="Meiryo" charset="-128"/>
                <a:ea typeface="Meiryo" charset="-128"/>
                <a:cs typeface="Meiryo" charset="-128"/>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b="1"/>
              <a:t>ダイナミックパブリッシングおよび </a:t>
            </a:r>
            <a:r>
              <a:rPr lang="en-US" altLang="ja-JP" sz="1000" b="1" err="1"/>
              <a:t>DynamicMTML</a:t>
            </a:r>
            <a:endParaRPr lang="en-US" altLang="ja-JP" sz="1000" b="1"/>
          </a:p>
          <a:p>
            <a:r>
              <a:rPr lang="en" altLang="ja-JP" sz="1000"/>
              <a:t>PHP</a:t>
            </a:r>
            <a:endParaRPr lang="ja-JP" altLang="en-US" sz="1000"/>
          </a:p>
          <a:p>
            <a:r>
              <a:rPr lang="en" altLang="ja-JP" sz="1000"/>
              <a:t>PDO_MYSQL </a:t>
            </a:r>
            <a:r>
              <a:rPr lang="ja-JP" altLang="en-US" sz="1000"/>
              <a:t>ドライバ等の、使用するデータベースに対応した </a:t>
            </a:r>
            <a:r>
              <a:rPr lang="en" altLang="ja-JP" sz="1000"/>
              <a:t>PHP Data Objects </a:t>
            </a:r>
            <a:r>
              <a:rPr lang="ja-JP" altLang="en-US" sz="1000"/>
              <a:t>拡張モジュールが必要です。</a:t>
            </a:r>
            <a:endParaRPr lang="en-US" altLang="ja-JP" sz="1000"/>
          </a:p>
          <a:p>
            <a:r>
              <a:rPr lang="ja-JP" altLang="en-US" sz="1000"/>
              <a:t>ウェブサーバーのリライト機能 </a:t>
            </a:r>
            <a:r>
              <a:rPr lang="en-US" altLang="ja-JP" sz="1000"/>
              <a:t>(Apache </a:t>
            </a:r>
            <a:r>
              <a:rPr lang="ja-JP" altLang="en-US" sz="1000"/>
              <a:t>の </a:t>
            </a:r>
            <a:r>
              <a:rPr lang="en-US" altLang="ja-JP" sz="1000" err="1"/>
              <a:t>mod_rewrite</a:t>
            </a:r>
            <a:r>
              <a:rPr lang="en-US" altLang="ja-JP" sz="1000"/>
              <a:t> </a:t>
            </a:r>
            <a:r>
              <a:rPr lang="ja-JP" altLang="en-US" sz="1000"/>
              <a:t>や </a:t>
            </a:r>
            <a:r>
              <a:rPr lang="en-US" altLang="ja-JP" sz="1000"/>
              <a:t>IIS </a:t>
            </a:r>
            <a:r>
              <a:rPr lang="ja-JP" altLang="en-US" sz="1000"/>
              <a:t>の </a:t>
            </a:r>
            <a:r>
              <a:rPr lang="en-US" altLang="ja-JP" sz="1000"/>
              <a:t>URL Rewrite </a:t>
            </a:r>
            <a:r>
              <a:rPr lang="ja-JP" altLang="en-US" sz="1000"/>
              <a:t>機能</a:t>
            </a:r>
            <a:r>
              <a:rPr lang="en-US" altLang="ja-JP" sz="1000"/>
              <a:t>)</a:t>
            </a:r>
            <a:endParaRPr lang="ja-JP" altLang="en-US" sz="1000"/>
          </a:p>
          <a:p>
            <a:r>
              <a:rPr lang="ja-JP" altLang="en-US" sz="1000"/>
              <a:t>ウェブサーバーが </a:t>
            </a:r>
            <a:r>
              <a:rPr lang="en" altLang="ja-JP" sz="1000"/>
              <a:t>Apache </a:t>
            </a:r>
            <a:r>
              <a:rPr lang="ja-JP" altLang="en-US" sz="1000"/>
              <a:t>の場合は </a:t>
            </a:r>
            <a:r>
              <a:rPr lang="en" altLang="ja-JP" sz="1000" err="1"/>
              <a:t>AllowOverride</a:t>
            </a:r>
            <a:r>
              <a:rPr lang="en" altLang="ja-JP" sz="1000"/>
              <a:t> </a:t>
            </a:r>
            <a:r>
              <a:rPr lang="ja-JP" altLang="en-US" sz="1000"/>
              <a:t>ディレクティブで </a:t>
            </a:r>
            <a:r>
              <a:rPr lang="en-US" altLang="ja-JP" sz="1000"/>
              <a:t>.</a:t>
            </a:r>
            <a:r>
              <a:rPr lang="en" altLang="ja-JP" sz="1000" err="1"/>
              <a:t>htaccess</a:t>
            </a:r>
            <a:r>
              <a:rPr lang="en" altLang="ja-JP" sz="1000"/>
              <a:t> </a:t>
            </a:r>
            <a:r>
              <a:rPr lang="ja-JP" altLang="en-US" sz="1000"/>
              <a:t>ファイルによる設定の上書き許可が必要です。</a:t>
            </a:r>
          </a:p>
          <a:p>
            <a:pPr marL="0" indent="0">
              <a:buNone/>
            </a:pPr>
            <a:endParaRPr lang="en-US" altLang="ja-JP" sz="1000" b="1"/>
          </a:p>
          <a:p>
            <a:pPr marL="0" indent="0">
              <a:buNone/>
            </a:pPr>
            <a:r>
              <a:rPr lang="ja-JP" altLang="en-US" sz="1000" b="1"/>
              <a:t>文字コード</a:t>
            </a:r>
            <a:endParaRPr lang="en-US" altLang="ja-JP" sz="1000" b="1"/>
          </a:p>
          <a:p>
            <a:r>
              <a:rPr lang="en" altLang="ja-JP" sz="1000"/>
              <a:t>UTF-8</a:t>
            </a:r>
            <a:r>
              <a:rPr lang="en-US" altLang="ja-JP" sz="1000"/>
              <a:t>(utf8mb4 </a:t>
            </a:r>
            <a:r>
              <a:rPr lang="ja-JP" altLang="en-US" sz="1000"/>
              <a:t>も可能</a:t>
            </a:r>
            <a:r>
              <a:rPr lang="en-US" altLang="ja-JP" sz="1000"/>
              <a:t>)</a:t>
            </a:r>
          </a:p>
          <a:p>
            <a:endParaRPr lang="en-US" altLang="ja-JP" sz="1000"/>
          </a:p>
          <a:p>
            <a:pPr marL="0" indent="0">
              <a:buNone/>
            </a:pPr>
            <a:r>
              <a:rPr lang="ja-JP" altLang="en-US" sz="1000" b="1"/>
              <a:t>画像処理ライブラリ</a:t>
            </a:r>
          </a:p>
          <a:p>
            <a:r>
              <a:rPr lang="en-US" altLang="ja-JP" sz="1000" err="1"/>
              <a:t>ImageMagick</a:t>
            </a:r>
            <a:r>
              <a:rPr lang="en-US" altLang="ja-JP" sz="1000"/>
              <a:t> (</a:t>
            </a:r>
            <a:r>
              <a:rPr lang="ja-JP" altLang="en-US" sz="1000"/>
              <a:t>推奨</a:t>
            </a:r>
            <a:r>
              <a:rPr lang="en-US" altLang="ja-JP" sz="1000"/>
              <a:t>)</a:t>
            </a:r>
          </a:p>
          <a:p>
            <a:r>
              <a:rPr lang="en-US" altLang="ja-JP" sz="1000"/>
              <a:t>GD</a:t>
            </a:r>
          </a:p>
          <a:p>
            <a:r>
              <a:rPr lang="en-US" altLang="ja-JP" sz="1000" err="1"/>
              <a:t>NetPBM</a:t>
            </a:r>
            <a:endParaRPr lang="en-US" altLang="ja-JP" sz="1000"/>
          </a:p>
          <a:p>
            <a:pPr marL="0" indent="0">
              <a:buNone/>
            </a:pPr>
            <a:endParaRPr lang="en-US" altLang="ja-JP" sz="1000"/>
          </a:p>
          <a:p>
            <a:pPr marL="0" indent="0">
              <a:buNone/>
            </a:pPr>
            <a:r>
              <a:rPr lang="ja-JP" altLang="en-US" sz="1000" b="1"/>
              <a:t>エンタープライズ検索</a:t>
            </a:r>
          </a:p>
          <a:p>
            <a:r>
              <a:rPr lang="en-US" altLang="ja-JP" sz="1000"/>
              <a:t>Hyper </a:t>
            </a:r>
            <a:r>
              <a:rPr lang="en-US" altLang="ja-JP" sz="1000" err="1"/>
              <a:t>Estraier</a:t>
            </a:r>
            <a:endParaRPr lang="en" altLang="ja-JP" sz="1000"/>
          </a:p>
          <a:p>
            <a:pPr marL="0" indent="0">
              <a:lnSpc>
                <a:spcPct val="160000"/>
              </a:lnSpc>
              <a:buNone/>
            </a:pPr>
            <a:endParaRPr lang="en-US" altLang="ja-JP" sz="1000"/>
          </a:p>
          <a:p>
            <a:pPr marL="0" indent="0">
              <a:buNone/>
            </a:pPr>
            <a:endParaRPr lang="ja-JP" altLang="en-US" sz="1000"/>
          </a:p>
          <a:p>
            <a:pPr marL="0" indent="0">
              <a:spcBef>
                <a:spcPts val="0"/>
              </a:spcBef>
              <a:buNone/>
            </a:pPr>
            <a:endParaRPr lang="ja-JP" altLang="en-US" sz="1000"/>
          </a:p>
        </p:txBody>
      </p:sp>
    </p:spTree>
    <p:extLst>
      <p:ext uri="{BB962C8B-B14F-4D97-AF65-F5344CB8AC3E}">
        <p14:creationId xmlns:p14="http://schemas.microsoft.com/office/powerpoint/2010/main" val="11906741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図形グループ 7"/>
          <p:cNvGrpSpPr/>
          <p:nvPr/>
        </p:nvGrpSpPr>
        <p:grpSpPr>
          <a:xfrm>
            <a:off x="654049" y="287415"/>
            <a:ext cx="4464000" cy="509335"/>
            <a:chOff x="0" y="287415"/>
            <a:chExt cx="3674853" cy="509335"/>
          </a:xfrm>
        </p:grpSpPr>
        <p:sp>
          <p:nvSpPr>
            <p:cNvPr id="9" name="平行四辺形 8"/>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0" name="平行四辺形 9"/>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4" name="フッター プレースホルダー 3"/>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 name="スライド番号プレースホルダー 4"/>
          <p:cNvSpPr>
            <a:spLocks noGrp="1"/>
          </p:cNvSpPr>
          <p:nvPr>
            <p:ph type="sldNum" sz="quarter" idx="12"/>
          </p:nvPr>
        </p:nvSpPr>
        <p:spPr/>
        <p:txBody>
          <a:bodyPr/>
          <a:lstStyle/>
          <a:p>
            <a:fld id="{34A33FB1-FE07-45E7-845D-641C44171B92}" type="slidenum">
              <a:rPr lang="ja-JP" altLang="en-US" smtClean="0"/>
              <a:pPr/>
              <a:t>50</a:t>
            </a:fld>
            <a:endParaRPr lang="ja-JP" altLang="en-US"/>
          </a:p>
        </p:txBody>
      </p:sp>
      <p:sp>
        <p:nvSpPr>
          <p:cNvPr id="7" name="タイトル 1"/>
          <p:cNvSpPr>
            <a:spLocks noGrp="1"/>
          </p:cNvSpPr>
          <p:nvPr>
            <p:ph type="ctrTitle"/>
          </p:nvPr>
        </p:nvSpPr>
        <p:spPr>
          <a:xfrm>
            <a:off x="601832" y="401838"/>
            <a:ext cx="5938115" cy="362782"/>
          </a:xfrm>
        </p:spPr>
        <p:txBody>
          <a:bodyPr>
            <a:normAutofit fontScale="90000"/>
          </a:bodyPr>
          <a:lstStyle/>
          <a:p>
            <a:r>
              <a:rPr lang="ja-JP" altLang="en-US" sz="2400" b="1">
                <a:latin typeface="メイリオ" panose="020B0604030504040204" pitchFamily="50" charset="-128"/>
                <a:ea typeface="メイリオ" panose="020B0604030504040204" pitchFamily="50" charset="-128"/>
              </a:rPr>
              <a:t>動作環境④</a:t>
            </a:r>
          </a:p>
        </p:txBody>
      </p:sp>
      <p:sp>
        <p:nvSpPr>
          <p:cNvPr id="16" name="テキスト プレースホルダー 1"/>
          <p:cNvSpPr txBox="1">
            <a:spLocks/>
          </p:cNvSpPr>
          <p:nvPr/>
        </p:nvSpPr>
        <p:spPr>
          <a:xfrm>
            <a:off x="654049" y="1020555"/>
            <a:ext cx="8607517" cy="457760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kumimoji="1" sz="2000" kern="1200">
                <a:solidFill>
                  <a:schemeClr val="tx1"/>
                </a:solidFill>
                <a:latin typeface="Meiryo" charset="-128"/>
                <a:ea typeface="Meiryo" charset="-128"/>
                <a:cs typeface="Meiryo" charset="-128"/>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kern="1200">
                <a:solidFill>
                  <a:schemeClr val="tx1"/>
                </a:solidFill>
                <a:latin typeface="Meiryo" charset="-128"/>
                <a:ea typeface="Meiryo" charset="-128"/>
                <a:cs typeface="Meiryo" charset="-128"/>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kern="1200">
                <a:solidFill>
                  <a:schemeClr val="tx1"/>
                </a:solidFill>
                <a:latin typeface="Meiryo" charset="-128"/>
                <a:ea typeface="Meiryo" charset="-128"/>
                <a:cs typeface="Meiryo" charset="-128"/>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kern="1200">
                <a:solidFill>
                  <a:schemeClr val="tx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b="1"/>
              <a:t>クライアント動作環境</a:t>
            </a:r>
          </a:p>
          <a:p>
            <a:r>
              <a:rPr lang="en-US" altLang="ja-JP" sz="1000"/>
              <a:t>Google Chrome</a:t>
            </a:r>
          </a:p>
          <a:p>
            <a:r>
              <a:rPr lang="en-US" altLang="ja-JP" sz="1000"/>
              <a:t>Safari</a:t>
            </a:r>
          </a:p>
          <a:p>
            <a:r>
              <a:rPr lang="en-US" altLang="ja-JP" sz="1000"/>
              <a:t>Mozilla Firefox</a:t>
            </a:r>
          </a:p>
          <a:p>
            <a:r>
              <a:rPr lang="en-US" altLang="ja-JP" sz="1000"/>
              <a:t>Microsoft Edge</a:t>
            </a:r>
          </a:p>
          <a:p>
            <a:pPr lvl="1"/>
            <a:r>
              <a:rPr lang="en-US" altLang="ja-JP" sz="1000"/>
              <a:t>Chromium</a:t>
            </a:r>
            <a:r>
              <a:rPr lang="ja-JP" altLang="en-US" sz="1000"/>
              <a:t>ベースの新しい </a:t>
            </a:r>
            <a:r>
              <a:rPr lang="en-US" altLang="ja-JP" sz="1000"/>
              <a:t>Microsoft Edge </a:t>
            </a:r>
            <a:r>
              <a:rPr lang="ja-JP" altLang="en-US" sz="1000"/>
              <a:t>のみの対応となります。</a:t>
            </a:r>
          </a:p>
          <a:p>
            <a:r>
              <a:rPr lang="en-US" altLang="ja-JP" sz="1000"/>
              <a:t>iPhone: Safari </a:t>
            </a:r>
            <a:r>
              <a:rPr lang="ja-JP" altLang="en-US" sz="1000"/>
              <a:t>最新版</a:t>
            </a:r>
          </a:p>
          <a:p>
            <a:r>
              <a:rPr lang="en-US" altLang="ja-JP" sz="1000"/>
              <a:t>Android: Chrome </a:t>
            </a:r>
            <a:r>
              <a:rPr lang="ja-JP" altLang="en-US" sz="1000"/>
              <a:t>最新版</a:t>
            </a:r>
          </a:p>
          <a:p>
            <a:pPr marL="0" indent="0">
              <a:buNone/>
            </a:pPr>
            <a:endParaRPr lang="en-US" altLang="ja-JP" sz="1000" b="1"/>
          </a:p>
          <a:p>
            <a:pPr marL="0" indent="0">
              <a:buNone/>
            </a:pPr>
            <a:r>
              <a:rPr lang="ja-JP" altLang="en-US" sz="1000" b="1"/>
              <a:t>制限事項</a:t>
            </a:r>
          </a:p>
          <a:p>
            <a:r>
              <a:rPr lang="ja-JP" altLang="en-US" sz="1000"/>
              <a:t>スマートフォンでは以下の機能はご利用いただくことができません。</a:t>
            </a:r>
          </a:p>
          <a:p>
            <a:pPr lvl="1"/>
            <a:r>
              <a:rPr lang="ja-JP" altLang="en-US" sz="1000"/>
              <a:t>リッチテキストエディタによるテキスト編集</a:t>
            </a:r>
          </a:p>
          <a:p>
            <a:pPr lvl="1"/>
            <a:r>
              <a:rPr lang="ja-JP" altLang="en-US" sz="1000"/>
              <a:t>サイドメニューのアイテム関連機能タブ</a:t>
            </a:r>
          </a:p>
          <a:p>
            <a:pPr lvl="1"/>
            <a:r>
              <a:rPr lang="ja-JP" altLang="en-US" sz="1000"/>
              <a:t>画像アイテムの編集</a:t>
            </a:r>
          </a:p>
          <a:p>
            <a:pPr lvl="1"/>
            <a:r>
              <a:rPr lang="ja-JP" altLang="en-US" sz="1000"/>
              <a:t>アドレス帳関連機能</a:t>
            </a:r>
          </a:p>
          <a:p>
            <a:pPr lvl="1"/>
            <a:r>
              <a:rPr lang="en" altLang="ja-JP" sz="1000"/>
              <a:t>Copy2Public </a:t>
            </a:r>
            <a:r>
              <a:rPr lang="ja-JP" altLang="en-US" sz="1000"/>
              <a:t>による同期関連機能</a:t>
            </a:r>
          </a:p>
          <a:p>
            <a:pPr lvl="1"/>
            <a:r>
              <a:rPr lang="en" altLang="ja-JP" sz="1000"/>
              <a:t>Power Studio </a:t>
            </a:r>
            <a:r>
              <a:rPr lang="ja-JP" altLang="en-US" sz="1000"/>
              <a:t>を使った開発</a:t>
            </a:r>
          </a:p>
          <a:p>
            <a:pPr marL="0" indent="0">
              <a:buNone/>
            </a:pPr>
            <a:endParaRPr lang="en-US" altLang="ja-JP" sz="1000"/>
          </a:p>
          <a:p>
            <a:pPr marL="0" indent="0">
              <a:buNone/>
            </a:pPr>
            <a:endParaRPr lang="en-US" altLang="ja-JP" sz="1000"/>
          </a:p>
          <a:p>
            <a:pPr marL="0" indent="0">
              <a:spcBef>
                <a:spcPts val="0"/>
              </a:spcBef>
              <a:buNone/>
            </a:pPr>
            <a:endParaRPr lang="ja-JP" altLang="en-US" sz="1000"/>
          </a:p>
        </p:txBody>
      </p:sp>
    </p:spTree>
    <p:extLst>
      <p:ext uri="{BB962C8B-B14F-4D97-AF65-F5344CB8AC3E}">
        <p14:creationId xmlns:p14="http://schemas.microsoft.com/office/powerpoint/2010/main" val="15600928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図形グループ 11"/>
          <p:cNvGrpSpPr/>
          <p:nvPr/>
        </p:nvGrpSpPr>
        <p:grpSpPr>
          <a:xfrm>
            <a:off x="0" y="287415"/>
            <a:ext cx="4824000" cy="509335"/>
            <a:chOff x="0" y="287415"/>
            <a:chExt cx="3674853" cy="509335"/>
          </a:xfrm>
        </p:grpSpPr>
        <p:sp>
          <p:nvSpPr>
            <p:cNvPr id="13" name="平行四辺形 12"/>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5" name="平行四辺形 14"/>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en-US" altLang="ja-JP" sz="2400" b="1" err="1">
                <a:latin typeface="メイリオ" panose="020B0604030504040204" pitchFamily="50" charset="-128"/>
                <a:ea typeface="メイリオ" panose="020B0604030504040204" pitchFamily="50" charset="-128"/>
              </a:rPr>
              <a:t>PowerCMS</a:t>
            </a:r>
            <a:r>
              <a:rPr lang="ja-JP" altLang="en-US" sz="2400" b="1">
                <a:latin typeface="メイリオ" panose="020B0604030504040204" pitchFamily="50" charset="-128"/>
                <a:ea typeface="メイリオ" panose="020B0604030504040204" pitchFamily="50" charset="-128"/>
              </a:rPr>
              <a:t>クラウド</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51</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9" name="正方形/長方形 8"/>
          <p:cNvSpPr/>
          <p:nvPr/>
        </p:nvSpPr>
        <p:spPr>
          <a:xfrm>
            <a:off x="5077698" y="2746786"/>
            <a:ext cx="3488727" cy="580534"/>
          </a:xfrm>
          <a:prstGeom prst="rect">
            <a:avLst/>
          </a:prstGeom>
        </p:spPr>
        <p:txBody>
          <a:bodyPr wrap="square" lIns="0" tIns="72000">
            <a:spAutoFit/>
          </a:bodyPr>
          <a:lstStyle/>
          <a:p>
            <a:r>
              <a:rPr lang="en-US" altLang="ja-JP" sz="1600" err="1">
                <a:latin typeface="Meiryo" charset="-128"/>
                <a:ea typeface="Meiryo" charset="-128"/>
                <a:cs typeface="Meiryo" charset="-128"/>
              </a:rPr>
              <a:t>PowerCMS</a:t>
            </a:r>
            <a:r>
              <a:rPr lang="ja-JP" altLang="en-US" sz="1600">
                <a:latin typeface="Meiryo" charset="-128"/>
                <a:ea typeface="Meiryo" charset="-128"/>
                <a:cs typeface="Meiryo" charset="-128"/>
              </a:rPr>
              <a:t>クラウド</a:t>
            </a:r>
            <a:endParaRPr lang="en-US" altLang="ja-JP" sz="1600">
              <a:latin typeface="Meiryo" charset="-128"/>
              <a:ea typeface="Meiryo" charset="-128"/>
              <a:cs typeface="Meiryo" charset="-128"/>
            </a:endParaRPr>
          </a:p>
          <a:p>
            <a:r>
              <a:rPr lang="en-US" altLang="ja-JP" sz="1400">
                <a:latin typeface="Meiryo" charset="-128"/>
                <a:ea typeface="Meiryo" charset="-128"/>
                <a:cs typeface="Meiryo" charset="-128"/>
              </a:rPr>
              <a:t>http://</a:t>
            </a:r>
            <a:r>
              <a:rPr lang="en-US" altLang="ja-JP" sz="1400" err="1">
                <a:latin typeface="Meiryo" charset="-128"/>
                <a:ea typeface="Meiryo" charset="-128"/>
                <a:cs typeface="Meiryo" charset="-128"/>
              </a:rPr>
              <a:t>www.powercms.jp</a:t>
            </a:r>
            <a:r>
              <a:rPr lang="en-US" altLang="ja-JP" sz="1400">
                <a:latin typeface="Meiryo" charset="-128"/>
                <a:ea typeface="Meiryo" charset="-128"/>
                <a:cs typeface="Meiryo" charset="-128"/>
              </a:rPr>
              <a:t>/cloud/</a:t>
            </a:r>
          </a:p>
        </p:txBody>
      </p:sp>
      <p:sp>
        <p:nvSpPr>
          <p:cNvPr id="14" name="正方形/長方形 13"/>
          <p:cNvSpPr/>
          <p:nvPr/>
        </p:nvSpPr>
        <p:spPr>
          <a:xfrm>
            <a:off x="720000" y="1051848"/>
            <a:ext cx="8724506" cy="1328569"/>
          </a:xfrm>
          <a:prstGeom prst="rect">
            <a:avLst/>
          </a:prstGeom>
        </p:spPr>
        <p:txBody>
          <a:bodyPr wrap="square">
            <a:spAutoFit/>
          </a:bodyPr>
          <a:lstStyle/>
          <a:p>
            <a:pPr>
              <a:spcBef>
                <a:spcPts val="1000"/>
              </a:spcBef>
            </a:pPr>
            <a:r>
              <a:rPr lang="en-US" altLang="ja-JP" err="1">
                <a:latin typeface="Meiryo" charset="-128"/>
                <a:ea typeface="Meiryo" charset="-128"/>
                <a:cs typeface="Meiryo" charset="-128"/>
              </a:rPr>
              <a:t>PowerCMS</a:t>
            </a:r>
            <a:r>
              <a:rPr lang="en-US" altLang="ja-JP">
                <a:latin typeface="Meiryo" charset="-128"/>
                <a:ea typeface="Meiryo" charset="-128"/>
                <a:cs typeface="Meiryo" charset="-128"/>
              </a:rPr>
              <a:t> </a:t>
            </a:r>
            <a:r>
              <a:rPr lang="ja-JP" altLang="en-US">
                <a:latin typeface="Meiryo" charset="-128"/>
                <a:ea typeface="Meiryo" charset="-128"/>
                <a:cs typeface="Meiryo" charset="-128"/>
              </a:rPr>
              <a:t>向けのプラットフォームとして開発した「</a:t>
            </a:r>
            <a:r>
              <a:rPr lang="en-US" altLang="ja-JP" b="1" err="1">
                <a:latin typeface="Meiryo" charset="-128"/>
                <a:ea typeface="Meiryo" charset="-128"/>
                <a:cs typeface="Meiryo" charset="-128"/>
              </a:rPr>
              <a:t>PowerCMS</a:t>
            </a:r>
            <a:r>
              <a:rPr lang="ja-JP" altLang="en-US" b="1">
                <a:latin typeface="Meiryo" charset="-128"/>
                <a:ea typeface="Meiryo" charset="-128"/>
                <a:cs typeface="Meiryo" charset="-128"/>
              </a:rPr>
              <a:t>クラウド</a:t>
            </a:r>
            <a:r>
              <a:rPr lang="ja-JP" altLang="en-US">
                <a:latin typeface="Meiryo" charset="-128"/>
                <a:ea typeface="Meiryo" charset="-128"/>
                <a:cs typeface="Meiryo" charset="-128"/>
              </a:rPr>
              <a:t>」。</a:t>
            </a:r>
          </a:p>
          <a:p>
            <a:pPr>
              <a:spcBef>
                <a:spcPts val="1000"/>
              </a:spcBef>
            </a:pPr>
            <a:r>
              <a:rPr lang="ja-JP" altLang="en-US">
                <a:latin typeface="Meiryo" charset="-128"/>
                <a:ea typeface="Meiryo" charset="-128"/>
                <a:cs typeface="Meiryo" charset="-128"/>
              </a:rPr>
              <a:t>本サービスは、マイクロソフトのクラウド・プラットフォーム</a:t>
            </a:r>
            <a:r>
              <a:rPr lang="en-US" altLang="ja-JP">
                <a:latin typeface="Meiryo" charset="-128"/>
                <a:ea typeface="Meiryo" charset="-128"/>
                <a:cs typeface="Meiryo" charset="-128"/>
              </a:rPr>
              <a:t> </a:t>
            </a:r>
            <a:r>
              <a:rPr lang="ja-JP" altLang="en-US">
                <a:latin typeface="Meiryo" charset="-128"/>
                <a:ea typeface="Meiryo" charset="-128"/>
                <a:cs typeface="Meiryo" charset="-128"/>
              </a:rPr>
              <a:t>”</a:t>
            </a:r>
            <a:r>
              <a:rPr lang="en-US" altLang="ja-JP">
                <a:latin typeface="Meiryo" charset="-128"/>
                <a:ea typeface="Meiryo" charset="-128"/>
                <a:cs typeface="Meiryo" charset="-128"/>
              </a:rPr>
              <a:t>Microsoft Azure” </a:t>
            </a:r>
            <a:r>
              <a:rPr lang="ja-JP" altLang="en-US">
                <a:latin typeface="Meiryo" charset="-128"/>
                <a:ea typeface="Meiryo" charset="-128"/>
                <a:cs typeface="Meiryo" charset="-128"/>
              </a:rPr>
              <a:t>に、パフォーマンスを最適化した</a:t>
            </a:r>
            <a:r>
              <a:rPr lang="en-US" altLang="ja-JP">
                <a:latin typeface="Meiryo" charset="-128"/>
                <a:ea typeface="Meiryo" charset="-128"/>
                <a:cs typeface="Meiryo" charset="-128"/>
              </a:rPr>
              <a:t> </a:t>
            </a:r>
            <a:r>
              <a:rPr lang="en-US" altLang="ja-JP" err="1">
                <a:latin typeface="Meiryo" charset="-128"/>
                <a:ea typeface="Meiryo" charset="-128"/>
                <a:cs typeface="Meiryo" charset="-128"/>
              </a:rPr>
              <a:t>PowerCMS</a:t>
            </a:r>
            <a:r>
              <a:rPr lang="en-US" altLang="ja-JP">
                <a:latin typeface="Meiryo" charset="-128"/>
                <a:ea typeface="Meiryo" charset="-128"/>
                <a:cs typeface="Meiryo" charset="-128"/>
              </a:rPr>
              <a:t> </a:t>
            </a:r>
            <a:r>
              <a:rPr lang="ja-JP" altLang="en-US">
                <a:latin typeface="Meiryo" charset="-128"/>
                <a:ea typeface="Meiryo" charset="-128"/>
                <a:cs typeface="Meiryo" charset="-128"/>
              </a:rPr>
              <a:t>環境を提供、</a:t>
            </a:r>
            <a:r>
              <a:rPr lang="en-US" altLang="ja-JP">
                <a:latin typeface="Meiryo" charset="-128"/>
                <a:ea typeface="Meiryo" charset="-128"/>
                <a:cs typeface="Meiryo" charset="-128"/>
              </a:rPr>
              <a:t>24</a:t>
            </a:r>
            <a:r>
              <a:rPr lang="ja-JP" altLang="en-US">
                <a:latin typeface="Meiryo" charset="-128"/>
                <a:ea typeface="Meiryo" charset="-128"/>
                <a:cs typeface="Meiryo" charset="-128"/>
              </a:rPr>
              <a:t>時間</a:t>
            </a:r>
            <a:r>
              <a:rPr lang="en-US" altLang="ja-JP">
                <a:latin typeface="Meiryo" charset="-128"/>
                <a:ea typeface="Meiryo" charset="-128"/>
                <a:cs typeface="Meiryo" charset="-128"/>
              </a:rPr>
              <a:t>365</a:t>
            </a:r>
            <a:r>
              <a:rPr lang="ja-JP" altLang="en-US">
                <a:latin typeface="Meiryo" charset="-128"/>
                <a:ea typeface="Meiryo" charset="-128"/>
                <a:cs typeface="Meiryo" charset="-128"/>
              </a:rPr>
              <a:t>日有人監視を行います。</a:t>
            </a:r>
          </a:p>
        </p:txBody>
      </p:sp>
      <p:pic>
        <p:nvPicPr>
          <p:cNvPr id="3" name="図 2">
            <a:extLst>
              <a:ext uri="{FF2B5EF4-FFF2-40B4-BE49-F238E27FC236}">
                <a16:creationId xmlns:a16="http://schemas.microsoft.com/office/drawing/2014/main" id="{11156937-EE12-B544-AA9C-B6FFBB21CCA8}"/>
              </a:ext>
            </a:extLst>
          </p:cNvPr>
          <p:cNvPicPr>
            <a:picLocks noChangeAspect="1"/>
          </p:cNvPicPr>
          <p:nvPr/>
        </p:nvPicPr>
        <p:blipFill>
          <a:blip r:embed="rId3"/>
          <a:stretch>
            <a:fillRect/>
          </a:stretch>
        </p:blipFill>
        <p:spPr>
          <a:xfrm>
            <a:off x="861856" y="2746786"/>
            <a:ext cx="3962143" cy="2719517"/>
          </a:xfrm>
          <a:prstGeom prst="rect">
            <a:avLst/>
          </a:prstGeom>
          <a:ln>
            <a:solidFill>
              <a:schemeClr val="bg2">
                <a:lumMod val="90000"/>
              </a:schemeClr>
            </a:solidFill>
          </a:ln>
        </p:spPr>
      </p:pic>
      <p:sp>
        <p:nvSpPr>
          <p:cNvPr id="4" name="テキスト ボックス 3">
            <a:extLst>
              <a:ext uri="{FF2B5EF4-FFF2-40B4-BE49-F238E27FC236}">
                <a16:creationId xmlns:a16="http://schemas.microsoft.com/office/drawing/2014/main" id="{AE5740C5-40C1-B0DA-48CC-69011902B74A}"/>
              </a:ext>
            </a:extLst>
          </p:cNvPr>
          <p:cNvSpPr txBox="1"/>
          <p:nvPr/>
        </p:nvSpPr>
        <p:spPr>
          <a:xfrm>
            <a:off x="2994990" y="6026607"/>
            <a:ext cx="7089913" cy="338554"/>
          </a:xfrm>
          <a:prstGeom prst="rect">
            <a:avLst/>
          </a:prstGeom>
          <a:noFill/>
        </p:spPr>
        <p:txBody>
          <a:bodyPr wrap="square" rtlCol="0">
            <a:spAutoFit/>
          </a:bodyPr>
          <a:lstStyle/>
          <a:p>
            <a:r>
              <a:rPr kumimoji="1" lang="ja-JP" altLang="en-US" sz="1600">
                <a:latin typeface="Meiryo" panose="020B0604030504040204" pitchFamily="34" charset="-128"/>
                <a:ea typeface="Meiryo" panose="020B0604030504040204" pitchFamily="34" charset="-128"/>
              </a:rPr>
              <a:t>新規にお申し込みいただくお客様は</a:t>
            </a:r>
            <a:r>
              <a:rPr lang="en-US" altLang="ja-JP" sz="1600" err="1">
                <a:latin typeface="Meiryo" panose="020B0604030504040204" pitchFamily="34" charset="-128"/>
                <a:ea typeface="Meiryo" panose="020B0604030504040204" pitchFamily="34" charset="-128"/>
              </a:rPr>
              <a:t>PowerCMS</a:t>
            </a:r>
            <a:r>
              <a:rPr lang="en-US" altLang="ja-JP" sz="1600">
                <a:latin typeface="Meiryo" panose="020B0604030504040204" pitchFamily="34" charset="-128"/>
                <a:ea typeface="Meiryo" panose="020B0604030504040204" pitchFamily="34" charset="-128"/>
              </a:rPr>
              <a:t> 6</a:t>
            </a:r>
            <a:r>
              <a:rPr lang="ja-JP" altLang="en-US" sz="1600">
                <a:latin typeface="Meiryo" panose="020B0604030504040204" pitchFamily="34" charset="-128"/>
                <a:ea typeface="Meiryo" panose="020B0604030504040204" pitchFamily="34" charset="-128"/>
              </a:rPr>
              <a:t>クラウドとなります。</a:t>
            </a:r>
            <a:endParaRPr kumimoji="1" lang="ja-JP" altLang="en-US" sz="160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153165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図形グループ 29"/>
          <p:cNvGrpSpPr/>
          <p:nvPr/>
        </p:nvGrpSpPr>
        <p:grpSpPr>
          <a:xfrm>
            <a:off x="-1" y="287415"/>
            <a:ext cx="7200000" cy="509335"/>
            <a:chOff x="0" y="287415"/>
            <a:chExt cx="3674853" cy="509335"/>
          </a:xfrm>
        </p:grpSpPr>
        <p:sp>
          <p:nvSpPr>
            <p:cNvPr id="31" name="平行四辺形 30"/>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2" name="平行四辺形 31"/>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6703429" cy="362782"/>
          </a:xfrm>
        </p:spPr>
        <p:txBody>
          <a:bodyPr>
            <a:normAutofit fontScale="90000"/>
          </a:bodyPr>
          <a:lstStyle/>
          <a:p>
            <a:r>
              <a:rPr lang="en-US" altLang="ja-JP" sz="2400" b="1" err="1">
                <a:latin typeface="メイリオ" panose="020B0604030504040204" pitchFamily="50" charset="-128"/>
                <a:ea typeface="メイリオ" panose="020B0604030504040204" pitchFamily="50" charset="-128"/>
              </a:rPr>
              <a:t>PowerCMS</a:t>
            </a:r>
            <a:r>
              <a:rPr lang="ja-JP" altLang="en-US" sz="2400" b="1">
                <a:latin typeface="メイリオ" panose="020B0604030504040204" pitchFamily="50" charset="-128"/>
                <a:ea typeface="メイリオ" panose="020B0604030504040204" pitchFamily="50" charset="-128"/>
              </a:rPr>
              <a:t>導入実績</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52</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5" name="正方形/長方形 54"/>
          <p:cNvSpPr/>
          <p:nvPr/>
        </p:nvSpPr>
        <p:spPr>
          <a:xfrm>
            <a:off x="2471399" y="2189866"/>
            <a:ext cx="5295707" cy="2466299"/>
          </a:xfrm>
          <a:prstGeom prst="rect">
            <a:avLst/>
          </a:prstGeom>
          <a:solidFill>
            <a:schemeClr val="bg1">
              <a:lumMod val="95000"/>
            </a:schemeClr>
          </a:solidFill>
        </p:spPr>
        <p:txBody>
          <a:bodyPr wrap="square" lIns="0" tIns="72000" rIns="91440" bIns="45720" anchor="ctr" anchorCtr="0">
            <a:noAutofit/>
          </a:bodyPr>
          <a:lstStyle/>
          <a:p>
            <a:pPr algn="ctr">
              <a:lnSpc>
                <a:spcPct val="150000"/>
              </a:lnSpc>
            </a:pPr>
            <a:r>
              <a:rPr lang="en-US" altLang="ja-JP" sz="1400" err="1">
                <a:latin typeface="Meiryo" charset="-128"/>
                <a:ea typeface="Meiryo" charset="-128"/>
                <a:cs typeface="Meiryo" charset="-128"/>
              </a:rPr>
              <a:t>PowerCMS</a:t>
            </a:r>
            <a:r>
              <a:rPr lang="en-US" altLang="ja-JP" sz="1400">
                <a:latin typeface="Meiryo" charset="-128"/>
                <a:ea typeface="Meiryo" charset="-128"/>
                <a:cs typeface="Meiryo" charset="-128"/>
              </a:rPr>
              <a:t> </a:t>
            </a:r>
            <a:r>
              <a:rPr lang="ja-JP" altLang="en-US" sz="1400">
                <a:latin typeface="Meiryo" charset="-128"/>
                <a:ea typeface="Meiryo" charset="-128"/>
                <a:cs typeface="Meiryo" charset="-128"/>
              </a:rPr>
              <a:t>導入事例</a:t>
            </a:r>
            <a:endParaRPr lang="en-US" altLang="ja-JP" sz="1400">
              <a:latin typeface="Meiryo" charset="-128"/>
              <a:ea typeface="Meiryo" charset="-128"/>
              <a:cs typeface="Meiryo" charset="-128"/>
            </a:endParaRPr>
          </a:p>
          <a:p>
            <a:pPr algn="ctr">
              <a:lnSpc>
                <a:spcPct val="150000"/>
              </a:lnSpc>
            </a:pPr>
            <a:r>
              <a:rPr lang="en-US" altLang="ja-JP" sz="1400">
                <a:latin typeface="Meiryo"/>
                <a:ea typeface="Meiryo"/>
                <a:cs typeface="Meiryo" charset="-128"/>
                <a:hlinkClick r:id="rId3"/>
              </a:rPr>
              <a:t>https://www.powercms.jp/case-studies/</a:t>
            </a:r>
            <a:endParaRPr lang="en-US" altLang="ja-JP" sz="1400">
              <a:latin typeface="Meiryo" charset="-128"/>
              <a:ea typeface="Meiryo" charset="-128"/>
              <a:cs typeface="Meiryo" charset="-128"/>
              <a:hlinkClick r:id="rId3"/>
            </a:endParaRPr>
          </a:p>
          <a:p>
            <a:pPr algn="ctr">
              <a:lnSpc>
                <a:spcPct val="150000"/>
              </a:lnSpc>
            </a:pPr>
            <a:r>
              <a:rPr lang="en-US" altLang="ja-JP" sz="1400" err="1">
                <a:latin typeface="Meiryo"/>
                <a:ea typeface="Meiryo"/>
                <a:cs typeface="Meiryo" charset="-128"/>
              </a:rPr>
              <a:t>官公庁・自治体・教育機関・大企業を始め</a:t>
            </a:r>
            <a:endParaRPr lang="en-US" altLang="ja-JP" sz="1400">
              <a:latin typeface="Meiryo"/>
              <a:ea typeface="Meiryo"/>
              <a:cs typeface="Meiryo" charset="-128"/>
            </a:endParaRPr>
          </a:p>
          <a:p>
            <a:pPr algn="ctr">
              <a:lnSpc>
                <a:spcPct val="150000"/>
              </a:lnSpc>
            </a:pPr>
            <a:r>
              <a:rPr lang="en-US" altLang="ja-JP" sz="1400">
                <a:latin typeface="Meiryo"/>
                <a:ea typeface="Meiryo"/>
                <a:cs typeface="Meiryo" charset="-128"/>
              </a:rPr>
              <a:t>3,000以上の導入実績がございます</a:t>
            </a:r>
          </a:p>
          <a:p>
            <a:pPr algn="ctr">
              <a:lnSpc>
                <a:spcPct val="150000"/>
              </a:lnSpc>
            </a:pPr>
            <a:r>
              <a:rPr lang="ja-JP" altLang="en-US" sz="1400">
                <a:latin typeface="Meiryo" charset="-128"/>
                <a:ea typeface="Meiryo" charset="-128"/>
                <a:cs typeface="Meiryo" charset="-128"/>
              </a:rPr>
              <a:t>詳しくはお問い合わせください</a:t>
            </a:r>
          </a:p>
        </p:txBody>
      </p:sp>
    </p:spTree>
    <p:extLst>
      <p:ext uri="{BB962C8B-B14F-4D97-AF65-F5344CB8AC3E}">
        <p14:creationId xmlns:p14="http://schemas.microsoft.com/office/powerpoint/2010/main" val="18519272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図形グループ 29"/>
          <p:cNvGrpSpPr/>
          <p:nvPr/>
        </p:nvGrpSpPr>
        <p:grpSpPr>
          <a:xfrm>
            <a:off x="-1" y="287415"/>
            <a:ext cx="7200000" cy="509335"/>
            <a:chOff x="0" y="287415"/>
            <a:chExt cx="3674853" cy="509335"/>
          </a:xfrm>
        </p:grpSpPr>
        <p:sp>
          <p:nvSpPr>
            <p:cNvPr id="31" name="平行四辺形 30"/>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2" name="平行四辺形 31"/>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6703429" cy="362782"/>
          </a:xfrm>
        </p:spPr>
        <p:txBody>
          <a:bodyPr>
            <a:normAutofit fontScale="90000"/>
          </a:bodyPr>
          <a:lstStyle/>
          <a:p>
            <a:r>
              <a:rPr lang="ja-JP" altLang="en-US" sz="2400" b="1">
                <a:latin typeface="メイリオ"/>
                <a:ea typeface="メイリオ"/>
              </a:rPr>
              <a:t>アルファサードのサービス</a:t>
            </a:r>
            <a:endParaRPr lang="ja-JP" altLang="en-US" sz="2400" b="1">
              <a:latin typeface="メイリオ" panose="020B0604030504040204" pitchFamily="50" charset="-128"/>
              <a:ea typeface="メイリオ" panose="020B0604030504040204" pitchFamily="50" charset="-128"/>
            </a:endParaRP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53</a:t>
            </a:fld>
            <a:endParaRPr lang="ja-JP" altLang="en-US"/>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55" name="正方形/長方形 54"/>
          <p:cNvSpPr/>
          <p:nvPr/>
        </p:nvSpPr>
        <p:spPr>
          <a:xfrm>
            <a:off x="233938" y="1627894"/>
            <a:ext cx="9446912" cy="2466299"/>
          </a:xfrm>
          <a:prstGeom prst="rect">
            <a:avLst/>
          </a:prstGeom>
          <a:solidFill>
            <a:schemeClr val="bg1">
              <a:lumMod val="95000"/>
            </a:schemeClr>
          </a:solidFill>
        </p:spPr>
        <p:txBody>
          <a:bodyPr wrap="square" lIns="0" tIns="72000" rIns="91440" bIns="45720" anchor="ctr" anchorCtr="0">
            <a:noAutofit/>
          </a:bodyPr>
          <a:lstStyle/>
          <a:p>
            <a:pPr algn="ctr">
              <a:lnSpc>
                <a:spcPct val="150000"/>
              </a:lnSpc>
            </a:pPr>
            <a:r>
              <a:rPr lang="ja-JP" altLang="en-US" sz="1400">
                <a:latin typeface="Meiryo"/>
                <a:ea typeface="Meiryo"/>
                <a:cs typeface="Meiryo" charset="-128"/>
              </a:rPr>
              <a:t>アルファサードでは、PowerCMS / PowerCMS X の CMS ライセンスの販売の他、</a:t>
            </a:r>
            <a:endParaRPr lang="en-US" altLang="ja-JP" sz="1400">
              <a:latin typeface="Meiryo"/>
              <a:ea typeface="Meiryo"/>
              <a:cs typeface="Meiryo" charset="-128"/>
            </a:endParaRPr>
          </a:p>
          <a:p>
            <a:pPr algn="ctr">
              <a:lnSpc>
                <a:spcPct val="150000"/>
              </a:lnSpc>
            </a:pPr>
            <a:r>
              <a:rPr lang="ja-JP" altLang="en-US" sz="1400">
                <a:latin typeface="Meiryo"/>
                <a:ea typeface="Meiryo"/>
                <a:cs typeface="Meiryo" charset="-128"/>
              </a:rPr>
              <a:t>CMS の導入・開発等を含むウェブサイトの設計・構築・運用などの</a:t>
            </a:r>
          </a:p>
          <a:p>
            <a:pPr algn="ctr">
              <a:lnSpc>
                <a:spcPct val="150000"/>
              </a:lnSpc>
            </a:pPr>
            <a:r>
              <a:rPr lang="ja-JP" altLang="en-US" sz="1400">
                <a:latin typeface="Meiryo"/>
                <a:ea typeface="Meiryo"/>
                <a:cs typeface="Meiryo" charset="-128"/>
              </a:rPr>
              <a:t>Webインテグレーション事業も展開しています。</a:t>
            </a:r>
          </a:p>
          <a:p>
            <a:pPr algn="ctr">
              <a:lnSpc>
                <a:spcPct val="150000"/>
              </a:lnSpc>
            </a:pPr>
            <a:r>
              <a:rPr lang="ja-JP" sz="1400">
                <a:latin typeface="Meiryo"/>
                <a:ea typeface="Meiryo"/>
                <a:cs typeface="+mn-lt"/>
                <a:hlinkClick r:id="rId3"/>
              </a:rPr>
              <a:t>https://alfasado.net/webintegration/index.html</a:t>
            </a:r>
            <a:endParaRPr lang="ja-JP">
              <a:latin typeface="Meiryo"/>
              <a:ea typeface="Meiryo"/>
            </a:endParaRPr>
          </a:p>
        </p:txBody>
      </p:sp>
      <p:pic>
        <p:nvPicPr>
          <p:cNvPr id="2050" name="Picture 2" descr="PowerCMS X">
            <a:hlinkClick r:id="rId4"/>
            <a:extLst>
              <a:ext uri="{FF2B5EF4-FFF2-40B4-BE49-F238E27FC236}">
                <a16:creationId xmlns:a16="http://schemas.microsoft.com/office/drawing/2014/main" id="{FE3EC53E-FE04-530F-12F6-31501FBF5A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2850" y="4375262"/>
            <a:ext cx="3048000" cy="117565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伝えるウェブ">
            <a:hlinkClick r:id="rId6"/>
            <a:extLst>
              <a:ext uri="{FF2B5EF4-FFF2-40B4-BE49-F238E27FC236}">
                <a16:creationId xmlns:a16="http://schemas.microsoft.com/office/drawing/2014/main" id="{BBEE92DE-332D-771A-A4FB-F9CE583E79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33394" y="4375262"/>
            <a:ext cx="3048000" cy="117565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PowerSync">
            <a:hlinkClick r:id="rId8"/>
            <a:extLst>
              <a:ext uri="{FF2B5EF4-FFF2-40B4-BE49-F238E27FC236}">
                <a16:creationId xmlns:a16="http://schemas.microsoft.com/office/drawing/2014/main" id="{9284AAEE-A9D3-8372-9F20-E2DC5B420DA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3938" y="4383859"/>
            <a:ext cx="3048000" cy="1181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2598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フッター プレースホルダー 27"/>
          <p:cNvSpPr>
            <a:spLocks noGrp="1"/>
          </p:cNvSpPr>
          <p:nvPr>
            <p:ph type="ftr" sz="quarter" idx="11"/>
          </p:nvPr>
        </p:nvSpPr>
        <p:spPr/>
        <p:txBody>
          <a:bodyPr/>
          <a:lstStyle/>
          <a:p>
            <a:r>
              <a:rPr lang="en-US" altLang="ja-JP"/>
              <a:t>(C) 2022 </a:t>
            </a:r>
            <a:r>
              <a:rPr lang="en-US" altLang="ja-JP" err="1"/>
              <a:t>Alfasado</a:t>
            </a:r>
            <a:r>
              <a:rPr lang="en-US" altLang="ja-JP"/>
              <a:t> Inc.</a:t>
            </a:r>
            <a:endParaRPr lang="ja-JP" altLang="en-US"/>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pPr/>
              <a:t>54</a:t>
            </a:fld>
            <a:endParaRPr lang="ja-JP" altLang="en-US"/>
          </a:p>
        </p:txBody>
      </p:sp>
      <p:grpSp>
        <p:nvGrpSpPr>
          <p:cNvPr id="24" name="図形グループ 66">
            <a:extLst>
              <a:ext uri="{FF2B5EF4-FFF2-40B4-BE49-F238E27FC236}">
                <a16:creationId xmlns:a16="http://schemas.microsoft.com/office/drawing/2014/main" id="{2E9790B0-3050-C240-A00D-1A1FAFF86FD9}"/>
              </a:ext>
            </a:extLst>
          </p:cNvPr>
          <p:cNvGrpSpPr>
            <a:grpSpLocks noChangeAspect="1"/>
          </p:cNvGrpSpPr>
          <p:nvPr/>
        </p:nvGrpSpPr>
        <p:grpSpPr>
          <a:xfrm>
            <a:off x="3098800" y="2635865"/>
            <a:ext cx="3708400" cy="887022"/>
            <a:chOff x="3094304" y="1448415"/>
            <a:chExt cx="3112727" cy="744541"/>
          </a:xfrm>
        </p:grpSpPr>
        <p:pic>
          <p:nvPicPr>
            <p:cNvPr id="25" name="図 24">
              <a:extLst>
                <a:ext uri="{FF2B5EF4-FFF2-40B4-BE49-F238E27FC236}">
                  <a16:creationId xmlns:a16="http://schemas.microsoft.com/office/drawing/2014/main" id="{3E923F02-E8CB-AC46-A8B6-75FE62BA1D2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04329" y="1448416"/>
              <a:ext cx="2302702" cy="744540"/>
            </a:xfrm>
            <a:prstGeom prst="rect">
              <a:avLst/>
            </a:prstGeom>
          </p:spPr>
        </p:pic>
        <p:pic>
          <p:nvPicPr>
            <p:cNvPr id="26" name="図 25">
              <a:extLst>
                <a:ext uri="{FF2B5EF4-FFF2-40B4-BE49-F238E27FC236}">
                  <a16:creationId xmlns:a16="http://schemas.microsoft.com/office/drawing/2014/main" id="{0F0CC4DC-4A79-B140-A086-8D396F009EF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094304" y="1448415"/>
              <a:ext cx="810025" cy="699322"/>
            </a:xfrm>
            <a:prstGeom prst="rect">
              <a:avLst/>
            </a:prstGeom>
          </p:spPr>
        </p:pic>
      </p:grpSp>
      <p:sp>
        <p:nvSpPr>
          <p:cNvPr id="5" name="正方形/長方形 4">
            <a:extLst>
              <a:ext uri="{FF2B5EF4-FFF2-40B4-BE49-F238E27FC236}">
                <a16:creationId xmlns:a16="http://schemas.microsoft.com/office/drawing/2014/main" id="{2DE1241D-347D-C740-9018-3CB6B6BF1CFA}"/>
              </a:ext>
            </a:extLst>
          </p:cNvPr>
          <p:cNvSpPr/>
          <p:nvPr/>
        </p:nvSpPr>
        <p:spPr>
          <a:xfrm>
            <a:off x="0" y="179293"/>
            <a:ext cx="4625788" cy="1201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75523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図形グループ 6"/>
          <p:cNvGrpSpPr/>
          <p:nvPr/>
        </p:nvGrpSpPr>
        <p:grpSpPr>
          <a:xfrm>
            <a:off x="0" y="287415"/>
            <a:ext cx="482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8542169" cy="362782"/>
          </a:xfrm>
        </p:spPr>
        <p:txBody>
          <a:bodyPr>
            <a:normAutofit fontScale="90000"/>
          </a:bodyPr>
          <a:lstStyle/>
          <a:p>
            <a:r>
              <a:rPr lang="en-US" altLang="ja-JP" sz="2400" b="1" err="1">
                <a:latin typeface="メイリオ" panose="020B0604030504040204" pitchFamily="50" charset="-128"/>
                <a:ea typeface="メイリオ" panose="020B0604030504040204" pitchFamily="50" charset="-128"/>
              </a:rPr>
              <a:t>PowerCMS</a:t>
            </a:r>
            <a:r>
              <a:rPr lang="ja-JP" altLang="en-US" sz="2400" b="1">
                <a:latin typeface="メイリオ" panose="020B0604030504040204" pitchFamily="50" charset="-128"/>
                <a:ea typeface="メイリオ" panose="020B0604030504040204" pitchFamily="50" charset="-128"/>
              </a:rPr>
              <a:t>とは</a:t>
            </a:r>
          </a:p>
        </p:txBody>
      </p:sp>
      <p:sp>
        <p:nvSpPr>
          <p:cNvPr id="28" name="フッター プレースホルダー 27"/>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5</a:t>
            </a:fld>
            <a:endParaRPr lang="ja-JP" altLang="en-US">
              <a:latin typeface="Meiryo" panose="020B0604030504040204" pitchFamily="34" charset="-128"/>
              <a:ea typeface="Meiryo" panose="020B0604030504040204" pitchFamily="34" charset="-128"/>
            </a:endParaRPr>
          </a:p>
        </p:txBody>
      </p:sp>
      <p:sp>
        <p:nvSpPr>
          <p:cNvPr id="48" name="正方形/長方形 47"/>
          <p:cNvSpPr/>
          <p:nvPr/>
        </p:nvSpPr>
        <p:spPr>
          <a:xfrm>
            <a:off x="738000" y="1301557"/>
            <a:ext cx="8382343" cy="489052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3" name="コンテンツ プレースホルダー 2"/>
          <p:cNvSpPr txBox="1">
            <a:spLocks/>
          </p:cNvSpPr>
          <p:nvPr/>
        </p:nvSpPr>
        <p:spPr>
          <a:xfrm>
            <a:off x="944521" y="1100123"/>
            <a:ext cx="7730011" cy="400448"/>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FontTx/>
              <a:buNone/>
              <a:defRPr/>
            </a:pPr>
            <a:r>
              <a:rPr lang="ja-JP" altLang="en-US" sz="2200" b="1">
                <a:latin typeface="Meiryo" charset="-128"/>
                <a:ea typeface="Meiryo" charset="-128"/>
                <a:cs typeface="Meiryo" charset="-128"/>
              </a:rPr>
              <a:t>代表的な機能</a:t>
            </a:r>
            <a:r>
              <a:rPr lang="en-US" altLang="ja-JP" sz="2200" b="1">
                <a:latin typeface="Meiryo" charset="-128"/>
                <a:ea typeface="Meiryo" charset="-128"/>
                <a:cs typeface="Meiryo" charset="-128"/>
              </a:rPr>
              <a:t>④</a:t>
            </a:r>
            <a:r>
              <a:rPr lang="ja-JP" altLang="en-US" sz="2200" b="1">
                <a:latin typeface="Meiryo" charset="-128"/>
                <a:ea typeface="Meiryo" charset="-128"/>
                <a:cs typeface="Meiryo" charset="-128"/>
              </a:rPr>
              <a:t>　ステージ機能・動的機能・会員機能</a:t>
            </a:r>
            <a:endParaRPr lang="en-US" altLang="ja-JP" sz="2200" b="1">
              <a:latin typeface="Meiryo" charset="-128"/>
              <a:ea typeface="Meiryo" charset="-128"/>
              <a:cs typeface="Meiryo" charset="-128"/>
            </a:endParaRPr>
          </a:p>
        </p:txBody>
      </p:sp>
      <p:pic>
        <p:nvPicPr>
          <p:cNvPr id="39" name="図 38">
            <a:extLst>
              <a:ext uri="{FF2B5EF4-FFF2-40B4-BE49-F238E27FC236}">
                <a16:creationId xmlns:a16="http://schemas.microsoft.com/office/drawing/2014/main" id="{A16D1804-25DC-9B41-AF44-C0E265B82D08}"/>
              </a:ext>
            </a:extLst>
          </p:cNvPr>
          <p:cNvPicPr>
            <a:picLocks noChangeAspect="1"/>
          </p:cNvPicPr>
          <p:nvPr/>
        </p:nvPicPr>
        <p:blipFill>
          <a:blip r:embed="rId3"/>
          <a:stretch>
            <a:fillRect/>
          </a:stretch>
        </p:blipFill>
        <p:spPr>
          <a:xfrm>
            <a:off x="6717055" y="413270"/>
            <a:ext cx="2732745" cy="374349"/>
          </a:xfrm>
          <a:prstGeom prst="rect">
            <a:avLst/>
          </a:prstGeom>
        </p:spPr>
      </p:pic>
      <p:sp>
        <p:nvSpPr>
          <p:cNvPr id="72" name="コンテンツ プレースホルダー 2">
            <a:extLst>
              <a:ext uri="{FF2B5EF4-FFF2-40B4-BE49-F238E27FC236}">
                <a16:creationId xmlns:a16="http://schemas.microsoft.com/office/drawing/2014/main" id="{E7BEC2E5-A057-8919-93A9-A17B904222C9}"/>
              </a:ext>
            </a:extLst>
          </p:cNvPr>
          <p:cNvSpPr txBox="1">
            <a:spLocks/>
          </p:cNvSpPr>
          <p:nvPr/>
        </p:nvSpPr>
        <p:spPr>
          <a:xfrm>
            <a:off x="1025375" y="3207617"/>
            <a:ext cx="2436283" cy="74978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en" altLang="ja-JP" sz="1100">
                <a:latin typeface="Meiryo" charset="-128"/>
                <a:ea typeface="Meiryo" charset="-128"/>
                <a:cs typeface="Meiryo" charset="-128"/>
              </a:rPr>
              <a:t>CMS </a:t>
            </a:r>
            <a:r>
              <a:rPr lang="ja-JP" altLang="en-US" sz="1100">
                <a:latin typeface="Meiryo" charset="-128"/>
                <a:ea typeface="Meiryo" charset="-128"/>
                <a:cs typeface="Meiryo" charset="-128"/>
              </a:rPr>
              <a:t>で生成したファイルをステージングサーバー、公開サーバーへ</a:t>
            </a:r>
            <a:r>
              <a:rPr lang="en-US" altLang="ja-JP" sz="1100">
                <a:latin typeface="Meiryo" charset="-128"/>
                <a:ea typeface="Meiryo" charset="-128"/>
                <a:cs typeface="Meiryo" charset="-128"/>
              </a:rPr>
              <a:t>2</a:t>
            </a:r>
            <a:r>
              <a:rPr lang="ja-JP" altLang="en-US" sz="1100">
                <a:latin typeface="Meiryo" charset="-128"/>
                <a:ea typeface="Meiryo" charset="-128"/>
                <a:cs typeface="Meiryo" charset="-128"/>
              </a:rPr>
              <a:t>段階で配信可能。配信予約も可能です。</a:t>
            </a:r>
          </a:p>
        </p:txBody>
      </p:sp>
      <p:sp>
        <p:nvSpPr>
          <p:cNvPr id="73" name="正方形/長方形 72">
            <a:extLst>
              <a:ext uri="{FF2B5EF4-FFF2-40B4-BE49-F238E27FC236}">
                <a16:creationId xmlns:a16="http://schemas.microsoft.com/office/drawing/2014/main" id="{2A5A6DD6-4025-D04D-FB00-6427557E6DC3}"/>
              </a:ext>
            </a:extLst>
          </p:cNvPr>
          <p:cNvSpPr/>
          <p:nvPr/>
        </p:nvSpPr>
        <p:spPr>
          <a:xfrm>
            <a:off x="1025375" y="2723436"/>
            <a:ext cx="2436283" cy="553998"/>
          </a:xfrm>
          <a:prstGeom prst="rect">
            <a:avLst/>
          </a:prstGeom>
        </p:spPr>
        <p:txBody>
          <a:bodyPr wrap="square">
            <a:spAutoFit/>
          </a:bodyPr>
          <a:lstStyle/>
          <a:p>
            <a:pPr algn="ctr"/>
            <a:r>
              <a:rPr lang="ja-JP" altLang="en-US" sz="1500" b="1">
                <a:latin typeface="Meiryo" charset="-128"/>
                <a:ea typeface="Meiryo" charset="-128"/>
                <a:cs typeface="Meiryo" charset="-128"/>
              </a:rPr>
              <a:t>ステージングサーバー</a:t>
            </a:r>
            <a:endParaRPr lang="en-US" altLang="ja-JP" sz="1500" b="1">
              <a:latin typeface="Meiryo" charset="-128"/>
              <a:ea typeface="Meiryo" charset="-128"/>
              <a:cs typeface="Meiryo" charset="-128"/>
            </a:endParaRPr>
          </a:p>
          <a:p>
            <a:pPr algn="ctr"/>
            <a:r>
              <a:rPr lang="ja-JP" altLang="en-US" sz="1500" b="1">
                <a:latin typeface="Meiryo" charset="-128"/>
                <a:ea typeface="Meiryo" charset="-128"/>
                <a:cs typeface="Meiryo" charset="-128"/>
              </a:rPr>
              <a:t>連携機能</a:t>
            </a:r>
            <a:endParaRPr lang="en-US" altLang="ja-JP" sz="1500" b="1">
              <a:latin typeface="Meiryo" charset="-128"/>
              <a:ea typeface="Meiryo" charset="-128"/>
              <a:cs typeface="Meiryo" charset="-128"/>
            </a:endParaRPr>
          </a:p>
        </p:txBody>
      </p:sp>
      <p:pic>
        <p:nvPicPr>
          <p:cNvPr id="74" name="図 73">
            <a:extLst>
              <a:ext uri="{FF2B5EF4-FFF2-40B4-BE49-F238E27FC236}">
                <a16:creationId xmlns:a16="http://schemas.microsoft.com/office/drawing/2014/main" id="{9C061215-9FB2-D20F-30C8-B3556868D717}"/>
              </a:ext>
            </a:extLst>
          </p:cNvPr>
          <p:cNvPicPr>
            <a:picLocks noChangeAspect="1"/>
          </p:cNvPicPr>
          <p:nvPr/>
        </p:nvPicPr>
        <p:blipFill>
          <a:blip r:embed="rId4"/>
          <a:stretch>
            <a:fillRect/>
          </a:stretch>
        </p:blipFill>
        <p:spPr>
          <a:xfrm>
            <a:off x="1777532" y="1803943"/>
            <a:ext cx="931968" cy="728720"/>
          </a:xfrm>
          <a:prstGeom prst="rect">
            <a:avLst/>
          </a:prstGeom>
        </p:spPr>
      </p:pic>
      <p:sp>
        <p:nvSpPr>
          <p:cNvPr id="75" name="コンテンツ プレースホルダー 2">
            <a:extLst>
              <a:ext uri="{FF2B5EF4-FFF2-40B4-BE49-F238E27FC236}">
                <a16:creationId xmlns:a16="http://schemas.microsoft.com/office/drawing/2014/main" id="{28601B75-BEF2-9A33-72A5-63FE3AE18EC5}"/>
              </a:ext>
            </a:extLst>
          </p:cNvPr>
          <p:cNvSpPr txBox="1">
            <a:spLocks/>
          </p:cNvSpPr>
          <p:nvPr/>
        </p:nvSpPr>
        <p:spPr>
          <a:xfrm>
            <a:off x="1025375" y="5259726"/>
            <a:ext cx="2436283" cy="8200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000">
                <a:latin typeface="Meiryo" charset="-128"/>
                <a:ea typeface="Meiryo" charset="-128"/>
                <a:cs typeface="Meiryo" charset="-128"/>
              </a:rPr>
              <a:t>ログインユーザーだけに公開されるページを作成できます。ログイン状態によってページの表示を切り替えることも可能です。</a:t>
            </a:r>
          </a:p>
        </p:txBody>
      </p:sp>
      <p:sp>
        <p:nvSpPr>
          <p:cNvPr id="76" name="正方形/長方形 75">
            <a:extLst>
              <a:ext uri="{FF2B5EF4-FFF2-40B4-BE49-F238E27FC236}">
                <a16:creationId xmlns:a16="http://schemas.microsoft.com/office/drawing/2014/main" id="{CCC96D9B-37C5-B0E5-38F8-1527B05F5F35}"/>
              </a:ext>
            </a:extLst>
          </p:cNvPr>
          <p:cNvSpPr/>
          <p:nvPr/>
        </p:nvSpPr>
        <p:spPr>
          <a:xfrm>
            <a:off x="1477922" y="4954403"/>
            <a:ext cx="1531188" cy="323165"/>
          </a:xfrm>
          <a:prstGeom prst="rect">
            <a:avLst/>
          </a:prstGeom>
        </p:spPr>
        <p:txBody>
          <a:bodyPr wrap="none">
            <a:spAutoFit/>
          </a:bodyPr>
          <a:lstStyle/>
          <a:p>
            <a:pPr algn="ctr"/>
            <a:r>
              <a:rPr lang="ja-JP" altLang="en-US" sz="1500" b="1">
                <a:latin typeface="Meiryo" charset="-128"/>
                <a:ea typeface="Meiryo" charset="-128"/>
                <a:cs typeface="Meiryo" charset="-128"/>
              </a:rPr>
              <a:t>会員専用サイト</a:t>
            </a:r>
            <a:endParaRPr lang="en-US" altLang="ja-JP" sz="1500" b="1">
              <a:latin typeface="Meiryo" charset="-128"/>
              <a:ea typeface="Meiryo" charset="-128"/>
              <a:cs typeface="Meiryo" charset="-128"/>
            </a:endParaRPr>
          </a:p>
        </p:txBody>
      </p:sp>
      <p:pic>
        <p:nvPicPr>
          <p:cNvPr id="77" name="図 76">
            <a:extLst>
              <a:ext uri="{FF2B5EF4-FFF2-40B4-BE49-F238E27FC236}">
                <a16:creationId xmlns:a16="http://schemas.microsoft.com/office/drawing/2014/main" id="{7B14F198-B8D8-E7BC-8E5D-684D19F93378}"/>
              </a:ext>
            </a:extLst>
          </p:cNvPr>
          <p:cNvPicPr>
            <a:picLocks noChangeAspect="1"/>
          </p:cNvPicPr>
          <p:nvPr/>
        </p:nvPicPr>
        <p:blipFill>
          <a:blip r:embed="rId5"/>
          <a:stretch>
            <a:fillRect/>
          </a:stretch>
        </p:blipFill>
        <p:spPr>
          <a:xfrm>
            <a:off x="1752583" y="4069724"/>
            <a:ext cx="981867" cy="802881"/>
          </a:xfrm>
          <a:prstGeom prst="rect">
            <a:avLst/>
          </a:prstGeom>
        </p:spPr>
      </p:pic>
      <p:sp>
        <p:nvSpPr>
          <p:cNvPr id="78" name="コンテンツ プレースホルダー 2">
            <a:extLst>
              <a:ext uri="{FF2B5EF4-FFF2-40B4-BE49-F238E27FC236}">
                <a16:creationId xmlns:a16="http://schemas.microsoft.com/office/drawing/2014/main" id="{A1985334-C140-922E-3B36-B131131F3132}"/>
              </a:ext>
            </a:extLst>
          </p:cNvPr>
          <p:cNvSpPr txBox="1">
            <a:spLocks/>
          </p:cNvSpPr>
          <p:nvPr/>
        </p:nvSpPr>
        <p:spPr>
          <a:xfrm>
            <a:off x="6275770" y="3214471"/>
            <a:ext cx="2566388" cy="6972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en-US" altLang="ja-JP" sz="1100">
                <a:latin typeface="Meiryo" charset="-128"/>
                <a:ea typeface="Meiryo" charset="-128"/>
                <a:cs typeface="Meiryo" charset="-128"/>
              </a:rPr>
              <a:t>HTML</a:t>
            </a:r>
            <a:r>
              <a:rPr lang="ja-JP" altLang="en-US" sz="1100">
                <a:latin typeface="Meiryo" charset="-128"/>
                <a:ea typeface="Meiryo" charset="-128"/>
                <a:cs typeface="Meiryo" charset="-128"/>
              </a:rPr>
              <a:t>、</a:t>
            </a:r>
            <a:r>
              <a:rPr lang="en-US" altLang="ja-JP" sz="1100">
                <a:latin typeface="Meiryo" charset="-128"/>
                <a:ea typeface="Meiryo" charset="-128"/>
                <a:cs typeface="Meiryo" charset="-128"/>
              </a:rPr>
              <a:t>PDF</a:t>
            </a:r>
            <a:r>
              <a:rPr lang="ja-JP" altLang="en-US" sz="1100">
                <a:latin typeface="Meiryo" charset="-128"/>
                <a:ea typeface="Meiryo" charset="-128"/>
                <a:cs typeface="Meiryo" charset="-128"/>
              </a:rPr>
              <a:t>、</a:t>
            </a:r>
            <a:r>
              <a:rPr lang="en-US" altLang="ja-JP" sz="1100">
                <a:latin typeface="Meiryo" charset="-128"/>
                <a:ea typeface="Meiryo" charset="-128"/>
                <a:cs typeface="Meiryo" charset="-128"/>
              </a:rPr>
              <a:t>Microsoft Office 97-2003</a:t>
            </a:r>
            <a:r>
              <a:rPr lang="ja-JP" altLang="en-US" sz="1100">
                <a:latin typeface="Meiryo" charset="-128"/>
                <a:ea typeface="Meiryo" charset="-128"/>
                <a:cs typeface="Meiryo" charset="-128"/>
              </a:rPr>
              <a:t>文書に加え、最新の </a:t>
            </a:r>
            <a:r>
              <a:rPr lang="en-US" altLang="ja-JP" sz="1100">
                <a:latin typeface="Meiryo" charset="-128"/>
                <a:ea typeface="Meiryo" charset="-128"/>
                <a:cs typeface="Meiryo" charset="-128"/>
              </a:rPr>
              <a:t>Office Open XML </a:t>
            </a:r>
            <a:r>
              <a:rPr lang="ja-JP" altLang="en-US" sz="1100">
                <a:latin typeface="Meiryo" charset="-128"/>
                <a:ea typeface="Meiryo" charset="-128"/>
                <a:cs typeface="Meiryo" charset="-128"/>
              </a:rPr>
              <a:t>フォーマットに対応。</a:t>
            </a:r>
          </a:p>
        </p:txBody>
      </p:sp>
      <p:sp>
        <p:nvSpPr>
          <p:cNvPr id="81" name="正方形/長方形 80">
            <a:extLst>
              <a:ext uri="{FF2B5EF4-FFF2-40B4-BE49-F238E27FC236}">
                <a16:creationId xmlns:a16="http://schemas.microsoft.com/office/drawing/2014/main" id="{4F933D28-FFB5-3F7D-BC19-0899675FE7DF}"/>
              </a:ext>
            </a:extLst>
          </p:cNvPr>
          <p:cNvSpPr/>
          <p:nvPr/>
        </p:nvSpPr>
        <p:spPr>
          <a:xfrm>
            <a:off x="6312469" y="2838853"/>
            <a:ext cx="2492991" cy="323165"/>
          </a:xfrm>
          <a:prstGeom prst="rect">
            <a:avLst/>
          </a:prstGeom>
        </p:spPr>
        <p:txBody>
          <a:bodyPr wrap="none">
            <a:spAutoFit/>
          </a:bodyPr>
          <a:lstStyle/>
          <a:p>
            <a:pPr algn="ctr"/>
            <a:r>
              <a:rPr lang="ja-JP" altLang="en-US" sz="1500" b="1">
                <a:latin typeface="Meiryo" charset="-128"/>
                <a:ea typeface="Meiryo" charset="-128"/>
                <a:cs typeface="Meiryo" charset="-128"/>
              </a:rPr>
              <a:t>エンタープライズ・サーチ</a:t>
            </a:r>
            <a:endParaRPr lang="en-US" altLang="ja-JP" sz="1500" b="1">
              <a:latin typeface="Meiryo" charset="-128"/>
              <a:ea typeface="Meiryo" charset="-128"/>
              <a:cs typeface="Meiryo" charset="-128"/>
            </a:endParaRPr>
          </a:p>
        </p:txBody>
      </p:sp>
      <p:pic>
        <p:nvPicPr>
          <p:cNvPr id="82" name="図 81">
            <a:extLst>
              <a:ext uri="{FF2B5EF4-FFF2-40B4-BE49-F238E27FC236}">
                <a16:creationId xmlns:a16="http://schemas.microsoft.com/office/drawing/2014/main" id="{12B2F0FC-4A5C-4DD7-A871-74BE9D6F1AF2}"/>
              </a:ext>
            </a:extLst>
          </p:cNvPr>
          <p:cNvPicPr>
            <a:picLocks noChangeAspect="1"/>
          </p:cNvPicPr>
          <p:nvPr/>
        </p:nvPicPr>
        <p:blipFill>
          <a:blip r:embed="rId6"/>
          <a:stretch>
            <a:fillRect/>
          </a:stretch>
        </p:blipFill>
        <p:spPr>
          <a:xfrm>
            <a:off x="7130160" y="1803943"/>
            <a:ext cx="857608" cy="857608"/>
          </a:xfrm>
          <a:prstGeom prst="rect">
            <a:avLst/>
          </a:prstGeom>
        </p:spPr>
      </p:pic>
      <p:sp>
        <p:nvSpPr>
          <p:cNvPr id="85" name="コンテンツ プレースホルダー 2">
            <a:extLst>
              <a:ext uri="{FF2B5EF4-FFF2-40B4-BE49-F238E27FC236}">
                <a16:creationId xmlns:a16="http://schemas.microsoft.com/office/drawing/2014/main" id="{E7D034C5-666A-DD5B-1AB9-A74B8FE88A78}"/>
              </a:ext>
            </a:extLst>
          </p:cNvPr>
          <p:cNvSpPr txBox="1">
            <a:spLocks/>
          </p:cNvSpPr>
          <p:nvPr/>
        </p:nvSpPr>
        <p:spPr>
          <a:xfrm>
            <a:off x="6340823" y="5259726"/>
            <a:ext cx="2436283" cy="7497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メールによるプロモーション、マーケティングを行うための機能が一通り揃っています。</a:t>
            </a:r>
          </a:p>
        </p:txBody>
      </p:sp>
      <p:sp>
        <p:nvSpPr>
          <p:cNvPr id="86" name="正方形/長方形 85">
            <a:extLst>
              <a:ext uri="{FF2B5EF4-FFF2-40B4-BE49-F238E27FC236}">
                <a16:creationId xmlns:a16="http://schemas.microsoft.com/office/drawing/2014/main" id="{2DE7725E-ECF9-F527-5375-24892D8EE68D}"/>
              </a:ext>
            </a:extLst>
          </p:cNvPr>
          <p:cNvSpPr/>
          <p:nvPr/>
        </p:nvSpPr>
        <p:spPr>
          <a:xfrm>
            <a:off x="6985730" y="4954403"/>
            <a:ext cx="1146468" cy="323165"/>
          </a:xfrm>
          <a:prstGeom prst="rect">
            <a:avLst/>
          </a:prstGeom>
        </p:spPr>
        <p:txBody>
          <a:bodyPr wrap="none">
            <a:spAutoFit/>
          </a:bodyPr>
          <a:lstStyle/>
          <a:p>
            <a:r>
              <a:rPr lang="ja-JP" altLang="en-US" sz="1500" b="1">
                <a:latin typeface="Meiryo" charset="-128"/>
                <a:ea typeface="Meiryo" charset="-128"/>
                <a:cs typeface="Meiryo" charset="-128"/>
              </a:rPr>
              <a:t>メール配信</a:t>
            </a:r>
            <a:endParaRPr lang="en-US" altLang="ja-JP" sz="1500" b="1">
              <a:latin typeface="Meiryo" charset="-128"/>
              <a:ea typeface="Meiryo" charset="-128"/>
              <a:cs typeface="Meiryo" charset="-128"/>
            </a:endParaRPr>
          </a:p>
        </p:txBody>
      </p:sp>
      <p:pic>
        <p:nvPicPr>
          <p:cNvPr id="88" name="図 87">
            <a:extLst>
              <a:ext uri="{FF2B5EF4-FFF2-40B4-BE49-F238E27FC236}">
                <a16:creationId xmlns:a16="http://schemas.microsoft.com/office/drawing/2014/main" id="{62C236D1-B2D3-DE73-748B-EE40F4D6845F}"/>
              </a:ext>
            </a:extLst>
          </p:cNvPr>
          <p:cNvPicPr>
            <a:picLocks noChangeAspect="1"/>
          </p:cNvPicPr>
          <p:nvPr/>
        </p:nvPicPr>
        <p:blipFill>
          <a:blip r:embed="rId7"/>
          <a:stretch>
            <a:fillRect/>
          </a:stretch>
        </p:blipFill>
        <p:spPr>
          <a:xfrm>
            <a:off x="6943063" y="4069724"/>
            <a:ext cx="1231803" cy="766601"/>
          </a:xfrm>
          <a:prstGeom prst="rect">
            <a:avLst/>
          </a:prstGeom>
        </p:spPr>
      </p:pic>
      <p:sp>
        <p:nvSpPr>
          <p:cNvPr id="90" name="コンテンツ プレースホルダー 2">
            <a:extLst>
              <a:ext uri="{FF2B5EF4-FFF2-40B4-BE49-F238E27FC236}">
                <a16:creationId xmlns:a16="http://schemas.microsoft.com/office/drawing/2014/main" id="{EDC7D09D-6A6E-E3B5-8FCE-9630F9D04816}"/>
              </a:ext>
            </a:extLst>
          </p:cNvPr>
          <p:cNvSpPr txBox="1">
            <a:spLocks/>
          </p:cNvSpPr>
          <p:nvPr/>
        </p:nvSpPr>
        <p:spPr>
          <a:xfrm>
            <a:off x="3759371" y="3214471"/>
            <a:ext cx="2436283" cy="6987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お問い合わせフォームはもちろん、先着順や期間指定のお申し込みフォームまで設定可能です。</a:t>
            </a:r>
          </a:p>
        </p:txBody>
      </p:sp>
      <p:sp>
        <p:nvSpPr>
          <p:cNvPr id="91" name="正方形/長方形 90">
            <a:extLst>
              <a:ext uri="{FF2B5EF4-FFF2-40B4-BE49-F238E27FC236}">
                <a16:creationId xmlns:a16="http://schemas.microsoft.com/office/drawing/2014/main" id="{9CA45450-E4DB-07C0-FC79-6CD1C36AD11F}"/>
              </a:ext>
            </a:extLst>
          </p:cNvPr>
          <p:cNvSpPr/>
          <p:nvPr/>
        </p:nvSpPr>
        <p:spPr>
          <a:xfrm>
            <a:off x="3923378" y="2838853"/>
            <a:ext cx="2108269" cy="323165"/>
          </a:xfrm>
          <a:prstGeom prst="rect">
            <a:avLst/>
          </a:prstGeom>
        </p:spPr>
        <p:txBody>
          <a:bodyPr wrap="none">
            <a:spAutoFit/>
          </a:bodyPr>
          <a:lstStyle/>
          <a:p>
            <a:r>
              <a:rPr lang="ja-JP" altLang="en-US" sz="1500" b="1">
                <a:latin typeface="Meiryo" charset="-128"/>
                <a:ea typeface="Meiryo" charset="-128"/>
                <a:cs typeface="Meiryo" charset="-128"/>
              </a:rPr>
              <a:t>お問い合わせフォーム</a:t>
            </a:r>
            <a:endParaRPr lang="en-US" altLang="ja-JP" sz="1500" b="1">
              <a:latin typeface="Meiryo" charset="-128"/>
              <a:ea typeface="Meiryo" charset="-128"/>
              <a:cs typeface="Meiryo" charset="-128"/>
            </a:endParaRPr>
          </a:p>
        </p:txBody>
      </p:sp>
      <p:pic>
        <p:nvPicPr>
          <p:cNvPr id="92" name="図 91">
            <a:extLst>
              <a:ext uri="{FF2B5EF4-FFF2-40B4-BE49-F238E27FC236}">
                <a16:creationId xmlns:a16="http://schemas.microsoft.com/office/drawing/2014/main" id="{67BB16DF-49A7-4D28-1DBA-546E991995AB}"/>
              </a:ext>
            </a:extLst>
          </p:cNvPr>
          <p:cNvPicPr>
            <a:picLocks noChangeAspect="1"/>
          </p:cNvPicPr>
          <p:nvPr/>
        </p:nvPicPr>
        <p:blipFill>
          <a:blip r:embed="rId8"/>
          <a:stretch>
            <a:fillRect/>
          </a:stretch>
        </p:blipFill>
        <p:spPr>
          <a:xfrm>
            <a:off x="4501190" y="1803943"/>
            <a:ext cx="952645" cy="969456"/>
          </a:xfrm>
          <a:prstGeom prst="rect">
            <a:avLst/>
          </a:prstGeom>
        </p:spPr>
      </p:pic>
      <p:sp>
        <p:nvSpPr>
          <p:cNvPr id="93" name="コンテンツ プレースホルダー 2">
            <a:extLst>
              <a:ext uri="{FF2B5EF4-FFF2-40B4-BE49-F238E27FC236}">
                <a16:creationId xmlns:a16="http://schemas.microsoft.com/office/drawing/2014/main" id="{88FDA101-0D74-5B69-B924-53D951EE9F4F}"/>
              </a:ext>
            </a:extLst>
          </p:cNvPr>
          <p:cNvSpPr txBox="1">
            <a:spLocks/>
          </p:cNvSpPr>
          <p:nvPr/>
        </p:nvSpPr>
        <p:spPr>
          <a:xfrm>
            <a:off x="3703556" y="5259726"/>
            <a:ext cx="2547913" cy="69877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000">
                <a:latin typeface="Meiryo"/>
                <a:ea typeface="Meiryo"/>
                <a:cs typeface="Meiryo" charset="-128"/>
              </a:rPr>
              <a:t>ユーザー権限「会員サイトの閲覧」「メールマガジン購読」が追加され、管理画面でユーザー管理・会員管理（顧客管理）が可能です。</a:t>
            </a:r>
            <a:endParaRPr lang="en-US" altLang="ja-JP" sz="1000">
              <a:latin typeface="Meiryo"/>
              <a:ea typeface="Meiryo"/>
              <a:cs typeface="Meiryo" charset="-128"/>
            </a:endParaRPr>
          </a:p>
          <a:p>
            <a:pPr marL="0" indent="0">
              <a:lnSpc>
                <a:spcPct val="100000"/>
              </a:lnSpc>
              <a:spcBef>
                <a:spcPts val="0"/>
              </a:spcBef>
              <a:buNone/>
            </a:pPr>
            <a:r>
              <a:rPr lang="ja-JP" altLang="en-US" sz="1000">
                <a:latin typeface="Meiryo"/>
                <a:ea typeface="Meiryo"/>
                <a:cs typeface="Meiryo" charset="-128"/>
              </a:rPr>
              <a:t>管理画面ログインは多要素認証にも対応。</a:t>
            </a:r>
          </a:p>
          <a:p>
            <a:pPr marL="0" indent="0">
              <a:lnSpc>
                <a:spcPct val="100000"/>
              </a:lnSpc>
              <a:spcBef>
                <a:spcPts val="0"/>
              </a:spcBef>
              <a:buNone/>
            </a:pPr>
            <a:endParaRPr lang="ja-JP" altLang="en-US" sz="1000">
              <a:solidFill>
                <a:srgbClr val="FF0000"/>
              </a:solidFill>
              <a:latin typeface="Meiryo"/>
              <a:ea typeface="Meiryo"/>
            </a:endParaRPr>
          </a:p>
        </p:txBody>
      </p:sp>
      <p:sp>
        <p:nvSpPr>
          <p:cNvPr id="94" name="正方形/長方形 93">
            <a:extLst>
              <a:ext uri="{FF2B5EF4-FFF2-40B4-BE49-F238E27FC236}">
                <a16:creationId xmlns:a16="http://schemas.microsoft.com/office/drawing/2014/main" id="{05433FE0-1381-C640-7AA0-60483F2C8547}"/>
              </a:ext>
            </a:extLst>
          </p:cNvPr>
          <p:cNvSpPr/>
          <p:nvPr/>
        </p:nvSpPr>
        <p:spPr>
          <a:xfrm>
            <a:off x="3827197" y="4954403"/>
            <a:ext cx="2300630" cy="323165"/>
          </a:xfrm>
          <a:prstGeom prst="rect">
            <a:avLst/>
          </a:prstGeom>
        </p:spPr>
        <p:txBody>
          <a:bodyPr wrap="none">
            <a:spAutoFit/>
          </a:bodyPr>
          <a:lstStyle/>
          <a:p>
            <a:r>
              <a:rPr lang="ja-JP" altLang="en-US" sz="1500" b="1">
                <a:latin typeface="Meiryo" charset="-128"/>
                <a:ea typeface="Meiryo" charset="-128"/>
                <a:cs typeface="Meiryo" charset="-128"/>
              </a:rPr>
              <a:t>ユーザー管理・会員管理</a:t>
            </a:r>
          </a:p>
        </p:txBody>
      </p:sp>
      <p:pic>
        <p:nvPicPr>
          <p:cNvPr id="95" name="図 94">
            <a:extLst>
              <a:ext uri="{FF2B5EF4-FFF2-40B4-BE49-F238E27FC236}">
                <a16:creationId xmlns:a16="http://schemas.microsoft.com/office/drawing/2014/main" id="{F9F55FB4-28DA-573D-00A8-613332C3F659}"/>
              </a:ext>
            </a:extLst>
          </p:cNvPr>
          <p:cNvPicPr>
            <a:picLocks noChangeAspect="1"/>
          </p:cNvPicPr>
          <p:nvPr/>
        </p:nvPicPr>
        <p:blipFill>
          <a:blip r:embed="rId9"/>
          <a:stretch>
            <a:fillRect/>
          </a:stretch>
        </p:blipFill>
        <p:spPr>
          <a:xfrm>
            <a:off x="4426906" y="4069724"/>
            <a:ext cx="1101212" cy="847476"/>
          </a:xfrm>
          <a:prstGeom prst="rect">
            <a:avLst/>
          </a:prstGeom>
        </p:spPr>
      </p:pic>
    </p:spTree>
    <p:extLst>
      <p:ext uri="{BB962C8B-B14F-4D97-AF65-F5344CB8AC3E}">
        <p14:creationId xmlns:p14="http://schemas.microsoft.com/office/powerpoint/2010/main" val="3432679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9E04D957-15D2-1A44-A3D8-52F912FFF5F3}"/>
              </a:ext>
            </a:extLst>
          </p:cNvPr>
          <p:cNvSpPr/>
          <p:nvPr/>
        </p:nvSpPr>
        <p:spPr>
          <a:xfrm>
            <a:off x="738000" y="1301557"/>
            <a:ext cx="8382343" cy="489052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nvGrpSpPr>
          <p:cNvPr id="7" name="図形グループ 6"/>
          <p:cNvGrpSpPr/>
          <p:nvPr/>
        </p:nvGrpSpPr>
        <p:grpSpPr>
          <a:xfrm>
            <a:off x="0" y="287415"/>
            <a:ext cx="4824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latin typeface="Meiryo Regular"/>
              </a:endParaRPr>
            </a:p>
          </p:txBody>
        </p:sp>
      </p:grpSp>
      <p:sp>
        <p:nvSpPr>
          <p:cNvPr id="2" name="タイトル 1"/>
          <p:cNvSpPr>
            <a:spLocks noGrp="1"/>
          </p:cNvSpPr>
          <p:nvPr>
            <p:ph type="ctrTitle"/>
          </p:nvPr>
        </p:nvSpPr>
        <p:spPr>
          <a:xfrm>
            <a:off x="601832" y="401838"/>
            <a:ext cx="8542169" cy="362782"/>
          </a:xfrm>
        </p:spPr>
        <p:txBody>
          <a:bodyPr>
            <a:normAutofit fontScale="90000"/>
          </a:bodyPr>
          <a:lstStyle/>
          <a:p>
            <a:r>
              <a:rPr lang="en-US" altLang="ja-JP" sz="2400" b="1" err="1">
                <a:latin typeface="メイリオ" panose="020B0604030504040204" pitchFamily="50" charset="-128"/>
                <a:ea typeface="メイリオ" panose="020B0604030504040204" pitchFamily="50" charset="-128"/>
              </a:rPr>
              <a:t>PowerCMS</a:t>
            </a:r>
            <a:r>
              <a:rPr lang="ja-JP" altLang="en-US" sz="2400" b="1">
                <a:latin typeface="メイリオ" panose="020B0604030504040204" pitchFamily="50" charset="-128"/>
                <a:ea typeface="メイリオ" panose="020B0604030504040204" pitchFamily="50" charset="-128"/>
              </a:rPr>
              <a:t>とは</a:t>
            </a:r>
          </a:p>
        </p:txBody>
      </p:sp>
      <p:sp>
        <p:nvSpPr>
          <p:cNvPr id="28" name="フッター プレースホルダー 27"/>
          <p:cNvSpPr>
            <a:spLocks noGrp="1"/>
          </p:cNvSpPr>
          <p:nvPr>
            <p:ph type="ftr" sz="quarter" idx="11"/>
          </p:nvPr>
        </p:nvSpPr>
        <p:spPr/>
        <p:txBody>
          <a:body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6</a:t>
            </a:fld>
            <a:endParaRPr lang="ja-JP" altLang="en-US">
              <a:latin typeface="Meiryo" panose="020B0604030504040204" pitchFamily="34" charset="-128"/>
              <a:ea typeface="Meiryo" panose="020B0604030504040204" pitchFamily="34" charset="-128"/>
            </a:endParaRPr>
          </a:p>
        </p:txBody>
      </p:sp>
      <p:sp>
        <p:nvSpPr>
          <p:cNvPr id="33" name="コンテンツ プレースホルダー 2"/>
          <p:cNvSpPr txBox="1">
            <a:spLocks/>
          </p:cNvSpPr>
          <p:nvPr/>
        </p:nvSpPr>
        <p:spPr>
          <a:xfrm>
            <a:off x="944521" y="1117768"/>
            <a:ext cx="7730011" cy="400448"/>
          </a:xfrm>
          <a:prstGeom prst="rect">
            <a:avLst/>
          </a:prstGeom>
          <a:solidFill>
            <a:schemeClr val="bg1"/>
          </a:solidFill>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FontTx/>
              <a:buNone/>
              <a:defRPr/>
            </a:pPr>
            <a:r>
              <a:rPr lang="ja-JP" altLang="en-US" sz="2200" b="1">
                <a:latin typeface="Meiryo"/>
                <a:ea typeface="Meiryo"/>
                <a:cs typeface="Meiryo" charset="-128"/>
              </a:rPr>
              <a:t>代表的な機能</a:t>
            </a:r>
            <a:r>
              <a:rPr lang="en-US" altLang="ja-JP" sz="2200" b="1">
                <a:latin typeface="Meiryo"/>
                <a:ea typeface="Meiryo"/>
                <a:cs typeface="Meiryo" charset="-128"/>
              </a:rPr>
              <a:t>⑤</a:t>
            </a:r>
            <a:r>
              <a:rPr lang="ja-JP" altLang="en-US" sz="2200" b="1">
                <a:latin typeface="Meiryo"/>
                <a:ea typeface="Meiryo"/>
                <a:cs typeface="Meiryo" charset="-128"/>
              </a:rPr>
              <a:t>　アクセシビリティ</a:t>
            </a:r>
            <a:endParaRPr lang="en-US" altLang="ja-JP" sz="2200" b="1">
              <a:latin typeface="Meiryo" charset="-128"/>
              <a:ea typeface="Meiryo" charset="-128"/>
              <a:cs typeface="Meiryo" charset="-128"/>
            </a:endParaRPr>
          </a:p>
        </p:txBody>
      </p:sp>
      <p:pic>
        <p:nvPicPr>
          <p:cNvPr id="39" name="図 38">
            <a:extLst>
              <a:ext uri="{FF2B5EF4-FFF2-40B4-BE49-F238E27FC236}">
                <a16:creationId xmlns:a16="http://schemas.microsoft.com/office/drawing/2014/main" id="{A16D1804-25DC-9B41-AF44-C0E265B82D08}"/>
              </a:ext>
            </a:extLst>
          </p:cNvPr>
          <p:cNvPicPr>
            <a:picLocks noChangeAspect="1"/>
          </p:cNvPicPr>
          <p:nvPr/>
        </p:nvPicPr>
        <p:blipFill>
          <a:blip r:embed="rId3"/>
          <a:stretch>
            <a:fillRect/>
          </a:stretch>
        </p:blipFill>
        <p:spPr>
          <a:xfrm>
            <a:off x="6717055" y="413270"/>
            <a:ext cx="2732745" cy="374349"/>
          </a:xfrm>
          <a:prstGeom prst="rect">
            <a:avLst/>
          </a:prstGeom>
        </p:spPr>
      </p:pic>
      <p:sp>
        <p:nvSpPr>
          <p:cNvPr id="67" name="コンテンツ プレースホルダー 2">
            <a:extLst>
              <a:ext uri="{FF2B5EF4-FFF2-40B4-BE49-F238E27FC236}">
                <a16:creationId xmlns:a16="http://schemas.microsoft.com/office/drawing/2014/main" id="{FBBFB153-FA94-0542-84C9-2F2A8F5A69D2}"/>
              </a:ext>
            </a:extLst>
          </p:cNvPr>
          <p:cNvSpPr txBox="1">
            <a:spLocks/>
          </p:cNvSpPr>
          <p:nvPr/>
        </p:nvSpPr>
        <p:spPr>
          <a:xfrm>
            <a:off x="942283" y="3123984"/>
            <a:ext cx="2436283" cy="7461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ウェブサイトの </a:t>
            </a:r>
            <a:r>
              <a:rPr lang="en" altLang="ja-JP" sz="1100">
                <a:latin typeface="Meiryo" charset="-128"/>
                <a:ea typeface="Meiryo" charset="-128"/>
                <a:cs typeface="Meiryo" charset="-128"/>
              </a:rPr>
              <a:t>JIS X 8341-3 </a:t>
            </a:r>
            <a:r>
              <a:rPr lang="ja-JP" altLang="en-US" sz="1100">
                <a:latin typeface="Meiryo" charset="-128"/>
                <a:ea typeface="Meiryo" charset="-128"/>
                <a:cs typeface="Meiryo" charset="-128"/>
              </a:rPr>
              <a:t>適合を支援するツール </a:t>
            </a:r>
            <a:r>
              <a:rPr lang="en" altLang="ja-JP" sz="1100" err="1">
                <a:latin typeface="Meiryo" charset="-128"/>
                <a:ea typeface="Meiryo" charset="-128"/>
                <a:cs typeface="Meiryo" charset="-128"/>
              </a:rPr>
              <a:t>PowerCMS</a:t>
            </a:r>
            <a:r>
              <a:rPr lang="en" altLang="ja-JP" sz="1100">
                <a:latin typeface="Meiryo" charset="-128"/>
                <a:ea typeface="Meiryo" charset="-128"/>
                <a:cs typeface="Meiryo" charset="-128"/>
              </a:rPr>
              <a:t> 8341 </a:t>
            </a:r>
            <a:r>
              <a:rPr lang="ja-JP" altLang="en-US" sz="1100">
                <a:latin typeface="Meiryo" charset="-128"/>
                <a:ea typeface="Meiryo" charset="-128"/>
                <a:cs typeface="Meiryo" charset="-128"/>
              </a:rPr>
              <a:t>を同梱しました。</a:t>
            </a:r>
          </a:p>
        </p:txBody>
      </p:sp>
      <p:sp>
        <p:nvSpPr>
          <p:cNvPr id="68" name="正方形/長方形 67">
            <a:extLst>
              <a:ext uri="{FF2B5EF4-FFF2-40B4-BE49-F238E27FC236}">
                <a16:creationId xmlns:a16="http://schemas.microsoft.com/office/drawing/2014/main" id="{11DBB013-8D1C-7B4D-A4BB-C7AE6D1E6991}"/>
              </a:ext>
            </a:extLst>
          </p:cNvPr>
          <p:cNvSpPr/>
          <p:nvPr/>
        </p:nvSpPr>
        <p:spPr>
          <a:xfrm>
            <a:off x="913929" y="2785190"/>
            <a:ext cx="2492990" cy="323165"/>
          </a:xfrm>
          <a:prstGeom prst="rect">
            <a:avLst/>
          </a:prstGeom>
        </p:spPr>
        <p:txBody>
          <a:bodyPr wrap="none" lIns="91440" tIns="45720" rIns="91440" bIns="45720" anchor="t">
            <a:spAutoFit/>
          </a:bodyPr>
          <a:lstStyle/>
          <a:p>
            <a:r>
              <a:rPr lang="ja-JP" altLang="en-US" sz="1500" b="1">
                <a:latin typeface="Meiryo"/>
                <a:ea typeface="Meiryo"/>
                <a:cs typeface="Meiryo" charset="-128"/>
              </a:rPr>
              <a:t>アクセシビリティチェック</a:t>
            </a:r>
            <a:endParaRPr lang="ja-JP" altLang="en-US" sz="1500" b="1">
              <a:latin typeface="Meiryo" charset="-128"/>
              <a:ea typeface="Meiryo" charset="-128"/>
              <a:cs typeface="Meiryo" charset="-128"/>
            </a:endParaRPr>
          </a:p>
        </p:txBody>
      </p:sp>
      <p:sp>
        <p:nvSpPr>
          <p:cNvPr id="71" name="コンテンツ プレースホルダー 2">
            <a:extLst>
              <a:ext uri="{FF2B5EF4-FFF2-40B4-BE49-F238E27FC236}">
                <a16:creationId xmlns:a16="http://schemas.microsoft.com/office/drawing/2014/main" id="{7A546ED7-475C-F64B-9556-ABBBF3FA2886}"/>
              </a:ext>
            </a:extLst>
          </p:cNvPr>
          <p:cNvSpPr txBox="1">
            <a:spLocks/>
          </p:cNvSpPr>
          <p:nvPr/>
        </p:nvSpPr>
        <p:spPr>
          <a:xfrm>
            <a:off x="3784997" y="3123984"/>
            <a:ext cx="2436283" cy="749781"/>
          </a:xfrm>
          <a:prstGeom prst="rect">
            <a:avLst/>
          </a:prstGeom>
        </p:spPr>
        <p:txBody>
          <a:bodyPr vert="horz" lIns="91440" tIns="45720" rIns="91440" bIns="45720" rtlCol="0">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a:latin typeface="Meiryo" panose="020B0604030504040204" pitchFamily="34" charset="-128"/>
                <a:ea typeface="Meiryo" panose="020B0604030504040204" pitchFamily="34" charset="-128"/>
              </a:rPr>
              <a:t>やさしい日本語エディタを利用することで、日本にいる外国人・日本語を勉強し始めた外国人でも理解しやすい日本語が簡単に発信できます。</a:t>
            </a:r>
            <a:endParaRPr lang="ja-JP" altLang="en-US" sz="1100">
              <a:latin typeface="Meiryo" panose="020B0604030504040204" pitchFamily="34" charset="-128"/>
              <a:ea typeface="Meiryo" panose="020B0604030504040204" pitchFamily="34" charset="-128"/>
              <a:cs typeface="Meiryo" charset="-128"/>
            </a:endParaRPr>
          </a:p>
        </p:txBody>
      </p:sp>
      <p:sp>
        <p:nvSpPr>
          <p:cNvPr id="72" name="正方形/長方形 71">
            <a:extLst>
              <a:ext uri="{FF2B5EF4-FFF2-40B4-BE49-F238E27FC236}">
                <a16:creationId xmlns:a16="http://schemas.microsoft.com/office/drawing/2014/main" id="{F89A3EAC-5B66-B441-812C-8EA0C2A47B01}"/>
              </a:ext>
            </a:extLst>
          </p:cNvPr>
          <p:cNvSpPr/>
          <p:nvPr/>
        </p:nvSpPr>
        <p:spPr>
          <a:xfrm>
            <a:off x="3852823" y="2785190"/>
            <a:ext cx="2300630" cy="323165"/>
          </a:xfrm>
          <a:prstGeom prst="rect">
            <a:avLst/>
          </a:prstGeom>
        </p:spPr>
        <p:txBody>
          <a:bodyPr wrap="none" lIns="91440" tIns="45720" rIns="91440" bIns="45720" anchor="t">
            <a:spAutoFit/>
          </a:bodyPr>
          <a:lstStyle/>
          <a:p>
            <a:r>
              <a:rPr lang="ja-JP" altLang="en-US" sz="1500" b="1">
                <a:latin typeface="Meiryo"/>
                <a:ea typeface="Meiryo"/>
                <a:cs typeface="Meiryo" charset="-128"/>
              </a:rPr>
              <a:t>やさしい日本語エディタ</a:t>
            </a:r>
            <a:endParaRPr lang="ja-JP" altLang="en-US" sz="1500" b="1">
              <a:latin typeface="Meiryo" charset="-128"/>
              <a:ea typeface="Meiryo" charset="-128"/>
              <a:cs typeface="Meiryo" charset="-128"/>
            </a:endParaRPr>
          </a:p>
        </p:txBody>
      </p:sp>
      <p:sp>
        <p:nvSpPr>
          <p:cNvPr id="75" name="コンテンツ プレースホルダー 2">
            <a:extLst>
              <a:ext uri="{FF2B5EF4-FFF2-40B4-BE49-F238E27FC236}">
                <a16:creationId xmlns:a16="http://schemas.microsoft.com/office/drawing/2014/main" id="{6DD81AF9-F646-5242-BE4B-8CFDF35C5998}"/>
              </a:ext>
            </a:extLst>
          </p:cNvPr>
          <p:cNvSpPr txBox="1">
            <a:spLocks/>
          </p:cNvSpPr>
          <p:nvPr/>
        </p:nvSpPr>
        <p:spPr>
          <a:xfrm>
            <a:off x="942283" y="5224101"/>
            <a:ext cx="2436283" cy="6987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charset="-128"/>
                <a:ea typeface="Meiryo" charset="-128"/>
                <a:cs typeface="Meiryo" charset="-128"/>
              </a:rPr>
              <a:t>単語の難易度レベルを確認することができます。</a:t>
            </a:r>
            <a:endParaRPr lang="ja-JP" altLang="en-US" sz="1100">
              <a:solidFill>
                <a:srgbClr val="FF0000"/>
              </a:solidFill>
              <a:latin typeface="Meiryo" charset="-128"/>
              <a:ea typeface="Meiryo" charset="-128"/>
              <a:cs typeface="Meiryo" charset="-128"/>
            </a:endParaRPr>
          </a:p>
        </p:txBody>
      </p:sp>
      <p:sp>
        <p:nvSpPr>
          <p:cNvPr id="76" name="正方形/長方形 75">
            <a:extLst>
              <a:ext uri="{FF2B5EF4-FFF2-40B4-BE49-F238E27FC236}">
                <a16:creationId xmlns:a16="http://schemas.microsoft.com/office/drawing/2014/main" id="{62A00370-A8C2-D744-A021-7EFF5B42BC7C}"/>
              </a:ext>
            </a:extLst>
          </p:cNvPr>
          <p:cNvSpPr/>
          <p:nvPr/>
        </p:nvSpPr>
        <p:spPr>
          <a:xfrm>
            <a:off x="1298650" y="4917275"/>
            <a:ext cx="1723549" cy="323165"/>
          </a:xfrm>
          <a:prstGeom prst="rect">
            <a:avLst/>
          </a:prstGeom>
        </p:spPr>
        <p:txBody>
          <a:bodyPr wrap="none">
            <a:spAutoFit/>
          </a:bodyPr>
          <a:lstStyle/>
          <a:p>
            <a:r>
              <a:rPr lang="ja-JP" altLang="en-US" sz="1500" b="1">
                <a:latin typeface="Meiryo" charset="-128"/>
                <a:ea typeface="Meiryo" charset="-128"/>
                <a:cs typeface="Meiryo" charset="-128"/>
              </a:rPr>
              <a:t>日本語難易度評価</a:t>
            </a:r>
            <a:endParaRPr lang="en-US" altLang="ja-JP" sz="1500" b="1">
              <a:latin typeface="Meiryo" charset="-128"/>
              <a:ea typeface="Meiryo" charset="-128"/>
              <a:cs typeface="Meiryo" charset="-128"/>
            </a:endParaRPr>
          </a:p>
        </p:txBody>
      </p:sp>
      <p:sp>
        <p:nvSpPr>
          <p:cNvPr id="78" name="コンテンツ プレースホルダー 2">
            <a:extLst>
              <a:ext uri="{FF2B5EF4-FFF2-40B4-BE49-F238E27FC236}">
                <a16:creationId xmlns:a16="http://schemas.microsoft.com/office/drawing/2014/main" id="{8D7647B0-E758-664B-A755-F8DAB23C463E}"/>
              </a:ext>
            </a:extLst>
          </p:cNvPr>
          <p:cNvSpPr txBox="1">
            <a:spLocks/>
          </p:cNvSpPr>
          <p:nvPr/>
        </p:nvSpPr>
        <p:spPr>
          <a:xfrm>
            <a:off x="6486428" y="3123984"/>
            <a:ext cx="2436283" cy="6987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panose="020B0604030504040204" pitchFamily="34" charset="-128"/>
                <a:ea typeface="Meiryo" panose="020B0604030504040204" pitchFamily="34" charset="-128"/>
              </a:rPr>
              <a:t>ウェブサイトを作成・運用していく上で悩ましい代替テキストの設定をサポートします。</a:t>
            </a:r>
            <a:endParaRPr lang="ja-JP" altLang="en-US" sz="1100">
              <a:latin typeface="Meiryo" panose="020B0604030504040204" pitchFamily="34" charset="-128"/>
              <a:ea typeface="Meiryo" panose="020B0604030504040204" pitchFamily="34" charset="-128"/>
              <a:cs typeface="Meiryo" charset="-128"/>
            </a:endParaRPr>
          </a:p>
        </p:txBody>
      </p:sp>
      <p:sp>
        <p:nvSpPr>
          <p:cNvPr id="79" name="正方形/長方形 78">
            <a:extLst>
              <a:ext uri="{FF2B5EF4-FFF2-40B4-BE49-F238E27FC236}">
                <a16:creationId xmlns:a16="http://schemas.microsoft.com/office/drawing/2014/main" id="{F4B61F38-2B44-DC49-93C8-6572078C7CF0}"/>
              </a:ext>
            </a:extLst>
          </p:cNvPr>
          <p:cNvSpPr/>
          <p:nvPr/>
        </p:nvSpPr>
        <p:spPr>
          <a:xfrm>
            <a:off x="6650435" y="2785190"/>
            <a:ext cx="2108269" cy="323165"/>
          </a:xfrm>
          <a:prstGeom prst="rect">
            <a:avLst/>
          </a:prstGeom>
        </p:spPr>
        <p:txBody>
          <a:bodyPr wrap="none">
            <a:spAutoFit/>
          </a:bodyPr>
          <a:lstStyle/>
          <a:p>
            <a:pPr algn="ctr"/>
            <a:r>
              <a:rPr lang="ja-JP" altLang="en-US" sz="1500" b="1">
                <a:latin typeface="Meiryo" charset="-128"/>
                <a:ea typeface="Meiryo" charset="-128"/>
                <a:cs typeface="Meiryo" charset="-128"/>
              </a:rPr>
              <a:t>代替テキストチェック</a:t>
            </a:r>
            <a:endParaRPr lang="en-US" altLang="ja-JP" sz="1500" b="1">
              <a:latin typeface="Meiryo" charset="-128"/>
              <a:ea typeface="Meiryo" charset="-128"/>
              <a:cs typeface="Meiryo" charset="-128"/>
            </a:endParaRPr>
          </a:p>
        </p:txBody>
      </p:sp>
      <p:sp>
        <p:nvSpPr>
          <p:cNvPr id="87" name="コンテンツ プレースホルダー 2">
            <a:extLst>
              <a:ext uri="{FF2B5EF4-FFF2-40B4-BE49-F238E27FC236}">
                <a16:creationId xmlns:a16="http://schemas.microsoft.com/office/drawing/2014/main" id="{53694082-ED24-794A-9E2E-0404F0B9C69B}"/>
              </a:ext>
            </a:extLst>
          </p:cNvPr>
          <p:cNvSpPr txBox="1">
            <a:spLocks/>
          </p:cNvSpPr>
          <p:nvPr/>
        </p:nvSpPr>
        <p:spPr>
          <a:xfrm>
            <a:off x="3756822" y="5224101"/>
            <a:ext cx="2492632" cy="6987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sz="1100">
                <a:latin typeface="Meiryo" panose="020B0604030504040204" pitchFamily="34" charset="-128"/>
                <a:ea typeface="Meiryo" panose="020B0604030504040204" pitchFamily="34" charset="-128"/>
              </a:rPr>
              <a:t>ブログ記事・ウェブページ投稿時の「プレビュー」画面で生成されるプレビュー用の </a:t>
            </a:r>
            <a:r>
              <a:rPr lang="en-US" altLang="ja-JP" sz="1100">
                <a:latin typeface="Meiryo" panose="020B0604030504040204" pitchFamily="34" charset="-128"/>
                <a:ea typeface="Meiryo" panose="020B0604030504040204" pitchFamily="34" charset="-128"/>
              </a:rPr>
              <a:t>HTML </a:t>
            </a:r>
            <a:r>
              <a:rPr lang="ja-JP" altLang="en-US" sz="1100">
                <a:latin typeface="Meiryo" panose="020B0604030504040204" pitchFamily="34" charset="-128"/>
                <a:ea typeface="Meiryo" panose="020B0604030504040204" pitchFamily="34" charset="-128"/>
              </a:rPr>
              <a:t>ソースの文法を </a:t>
            </a:r>
            <a:r>
              <a:rPr lang="en-US" altLang="ja-JP" sz="1100">
                <a:latin typeface="Meiryo" panose="020B0604030504040204" pitchFamily="34" charset="-128"/>
                <a:ea typeface="Meiryo" panose="020B0604030504040204" pitchFamily="34" charset="-128"/>
              </a:rPr>
              <a:t>W3C Markup Validation Service </a:t>
            </a:r>
            <a:r>
              <a:rPr lang="ja-JP" altLang="en-US" sz="1100">
                <a:latin typeface="Meiryo" panose="020B0604030504040204" pitchFamily="34" charset="-128"/>
                <a:ea typeface="Meiryo" panose="020B0604030504040204" pitchFamily="34" charset="-128"/>
              </a:rPr>
              <a:t>で公開前に事前にチェックできます。</a:t>
            </a:r>
            <a:endParaRPr lang="ja-JP" altLang="en-US" sz="1100">
              <a:latin typeface="Meiryo" panose="020B0604030504040204" pitchFamily="34" charset="-128"/>
              <a:ea typeface="Meiryo" panose="020B0604030504040204" pitchFamily="34" charset="-128"/>
              <a:cs typeface="Meiryo" charset="-128"/>
            </a:endParaRPr>
          </a:p>
        </p:txBody>
      </p:sp>
      <p:sp>
        <p:nvSpPr>
          <p:cNvPr id="88" name="正方形/長方形 87">
            <a:extLst>
              <a:ext uri="{FF2B5EF4-FFF2-40B4-BE49-F238E27FC236}">
                <a16:creationId xmlns:a16="http://schemas.microsoft.com/office/drawing/2014/main" id="{2D8E7333-D596-AA40-9583-34725B903923}"/>
              </a:ext>
            </a:extLst>
          </p:cNvPr>
          <p:cNvSpPr/>
          <p:nvPr/>
        </p:nvSpPr>
        <p:spPr>
          <a:xfrm>
            <a:off x="4047588" y="4917275"/>
            <a:ext cx="1911101" cy="323165"/>
          </a:xfrm>
          <a:prstGeom prst="rect">
            <a:avLst/>
          </a:prstGeom>
        </p:spPr>
        <p:txBody>
          <a:bodyPr wrap="none">
            <a:spAutoFit/>
          </a:bodyPr>
          <a:lstStyle/>
          <a:p>
            <a:r>
              <a:rPr lang="en-US" altLang="ja-JP" sz="1500" b="1">
                <a:latin typeface="Meiryo" charset="-128"/>
                <a:ea typeface="Meiryo" charset="-128"/>
                <a:cs typeface="Meiryo" charset="-128"/>
              </a:rPr>
              <a:t>HTML</a:t>
            </a:r>
            <a:r>
              <a:rPr lang="ja-JP" altLang="en-US" sz="1500" b="1">
                <a:latin typeface="Meiryo" charset="-128"/>
                <a:ea typeface="Meiryo" charset="-128"/>
                <a:cs typeface="Meiryo" charset="-128"/>
              </a:rPr>
              <a:t>文法チェック</a:t>
            </a:r>
          </a:p>
        </p:txBody>
      </p:sp>
      <p:pic>
        <p:nvPicPr>
          <p:cNvPr id="34" name="図 33">
            <a:extLst>
              <a:ext uri="{FF2B5EF4-FFF2-40B4-BE49-F238E27FC236}">
                <a16:creationId xmlns:a16="http://schemas.microsoft.com/office/drawing/2014/main" id="{F31BB57A-D928-BB45-9012-26BD10944CE5}"/>
              </a:ext>
            </a:extLst>
          </p:cNvPr>
          <p:cNvPicPr>
            <a:picLocks noChangeAspect="1"/>
          </p:cNvPicPr>
          <p:nvPr/>
        </p:nvPicPr>
        <p:blipFill>
          <a:blip r:embed="rId4"/>
          <a:stretch>
            <a:fillRect/>
          </a:stretch>
        </p:blipFill>
        <p:spPr>
          <a:xfrm>
            <a:off x="1702212" y="1871912"/>
            <a:ext cx="916424" cy="841831"/>
          </a:xfrm>
          <a:prstGeom prst="rect">
            <a:avLst/>
          </a:prstGeom>
        </p:spPr>
      </p:pic>
      <p:sp>
        <p:nvSpPr>
          <p:cNvPr id="47" name="コンテンツ プレースホルダー 2">
            <a:extLst>
              <a:ext uri="{FF2B5EF4-FFF2-40B4-BE49-F238E27FC236}">
                <a16:creationId xmlns:a16="http://schemas.microsoft.com/office/drawing/2014/main" id="{BF67BFCA-5E84-C543-8E2D-1CB565648FB2}"/>
              </a:ext>
            </a:extLst>
          </p:cNvPr>
          <p:cNvSpPr txBox="1">
            <a:spLocks/>
          </p:cNvSpPr>
          <p:nvPr/>
        </p:nvSpPr>
        <p:spPr>
          <a:xfrm>
            <a:off x="6486428" y="5224101"/>
            <a:ext cx="2436283" cy="820030"/>
          </a:xfrm>
          <a:prstGeom prst="rect">
            <a:avLst/>
          </a:prstGeom>
        </p:spPr>
        <p:txBody>
          <a:bodyPr vert="horz" lIns="91440" tIns="45720" rIns="91440" bIns="45720" rtlCol="0">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400" b="0" i="0" kern="1200">
                <a:solidFill>
                  <a:schemeClr val="tx1"/>
                </a:solidFill>
                <a:latin typeface="Hiragino Kaku Gothic Pro W3" charset="-128"/>
                <a:ea typeface="Hiragino Kaku Gothic Pro W3" charset="-128"/>
                <a:cs typeface="Hiragino Kaku Gothic Pro W3"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Hiragino Kaku Gothic Pro W3" charset="-128"/>
                <a:ea typeface="Hiragino Kaku Gothic Pro W3" charset="-128"/>
                <a:cs typeface="Hiragino Kaku Gothic Pro W3"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Hiragino Kaku Gothic Pro W3" charset="-128"/>
                <a:ea typeface="Hiragino Kaku Gothic Pro W3" charset="-128"/>
                <a:cs typeface="Hiragino Kaku Gothic Pro W3"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pPr>
            <a:r>
              <a:rPr lang="ja-JP" altLang="en-US">
                <a:latin typeface="Meiryo" panose="020B0604030504040204" pitchFamily="34" charset="-128"/>
                <a:ea typeface="Meiryo" panose="020B0604030504040204" pitchFamily="34" charset="-128"/>
              </a:rPr>
              <a:t>適合判定、機械的にチェックできない項目についての注意喚起、機械的に改修できる箇所の自動改修を行うほか、評価のプロセスから適合試験のエビデンスを残す機能があります。</a:t>
            </a:r>
            <a:endParaRPr lang="ja-JP" altLang="en-US" sz="1100">
              <a:latin typeface="Meiryo" panose="020B0604030504040204" pitchFamily="34" charset="-128"/>
              <a:ea typeface="Meiryo" panose="020B0604030504040204" pitchFamily="34" charset="-128"/>
              <a:cs typeface="Meiryo" charset="-128"/>
            </a:endParaRPr>
          </a:p>
        </p:txBody>
      </p:sp>
      <p:sp>
        <p:nvSpPr>
          <p:cNvPr id="49" name="正方形/長方形 48">
            <a:extLst>
              <a:ext uri="{FF2B5EF4-FFF2-40B4-BE49-F238E27FC236}">
                <a16:creationId xmlns:a16="http://schemas.microsoft.com/office/drawing/2014/main" id="{342D7178-FD44-CD48-9247-4AFEB088E574}"/>
              </a:ext>
            </a:extLst>
          </p:cNvPr>
          <p:cNvSpPr/>
          <p:nvPr/>
        </p:nvSpPr>
        <p:spPr>
          <a:xfrm>
            <a:off x="7225111" y="4917275"/>
            <a:ext cx="958917" cy="323165"/>
          </a:xfrm>
          <a:prstGeom prst="rect">
            <a:avLst/>
          </a:prstGeom>
        </p:spPr>
        <p:txBody>
          <a:bodyPr wrap="none">
            <a:spAutoFit/>
          </a:bodyPr>
          <a:lstStyle/>
          <a:p>
            <a:pPr algn="ctr"/>
            <a:r>
              <a:rPr lang="en-US" altLang="ja-JP" sz="1500" b="1">
                <a:latin typeface="Meiryo" charset="-128"/>
                <a:ea typeface="Meiryo" charset="-128"/>
                <a:cs typeface="Meiryo" charset="-128"/>
              </a:rPr>
              <a:t>JIS </a:t>
            </a:r>
            <a:r>
              <a:rPr lang="ja-JP" altLang="en-US" sz="1500" b="1">
                <a:latin typeface="Meiryo" charset="-128"/>
                <a:ea typeface="Meiryo" charset="-128"/>
                <a:cs typeface="Meiryo" charset="-128"/>
              </a:rPr>
              <a:t>評価</a:t>
            </a:r>
            <a:endParaRPr lang="en-US" altLang="ja-JP" sz="1500" b="1">
              <a:latin typeface="Meiryo" charset="-128"/>
              <a:ea typeface="Meiryo" charset="-128"/>
              <a:cs typeface="Meiryo" charset="-128"/>
            </a:endParaRPr>
          </a:p>
        </p:txBody>
      </p:sp>
      <p:pic>
        <p:nvPicPr>
          <p:cNvPr id="50" name="図 49">
            <a:extLst>
              <a:ext uri="{FF2B5EF4-FFF2-40B4-BE49-F238E27FC236}">
                <a16:creationId xmlns:a16="http://schemas.microsoft.com/office/drawing/2014/main" id="{4530EDB0-37C2-4445-BAE4-695F6E475D03}"/>
              </a:ext>
            </a:extLst>
          </p:cNvPr>
          <p:cNvPicPr>
            <a:picLocks noChangeAspect="1"/>
          </p:cNvPicPr>
          <p:nvPr/>
        </p:nvPicPr>
        <p:blipFill>
          <a:blip r:embed="rId5"/>
          <a:stretch>
            <a:fillRect/>
          </a:stretch>
        </p:blipFill>
        <p:spPr>
          <a:xfrm>
            <a:off x="7233632" y="4064985"/>
            <a:ext cx="941874" cy="795469"/>
          </a:xfrm>
          <a:prstGeom prst="rect">
            <a:avLst/>
          </a:prstGeom>
        </p:spPr>
      </p:pic>
      <p:pic>
        <p:nvPicPr>
          <p:cNvPr id="4" name="図 3" descr="アイコン&#10;&#10;説明は自動で生成されたものです">
            <a:extLst>
              <a:ext uri="{FF2B5EF4-FFF2-40B4-BE49-F238E27FC236}">
                <a16:creationId xmlns:a16="http://schemas.microsoft.com/office/drawing/2014/main" id="{D6363E9E-1C9B-5C52-BF1D-C020EB3E9B13}"/>
              </a:ext>
            </a:extLst>
          </p:cNvPr>
          <p:cNvPicPr>
            <a:picLocks noChangeAspect="1"/>
          </p:cNvPicPr>
          <p:nvPr/>
        </p:nvPicPr>
        <p:blipFill>
          <a:blip r:embed="rId6"/>
          <a:stretch>
            <a:fillRect/>
          </a:stretch>
        </p:blipFill>
        <p:spPr>
          <a:xfrm>
            <a:off x="4519552" y="1871912"/>
            <a:ext cx="967172" cy="854556"/>
          </a:xfrm>
          <a:prstGeom prst="rect">
            <a:avLst/>
          </a:prstGeom>
        </p:spPr>
      </p:pic>
      <p:pic>
        <p:nvPicPr>
          <p:cNvPr id="5" name="図 4" descr="テキスト が含まれている画像&#10;&#10;自動的に生成された説明">
            <a:extLst>
              <a:ext uri="{FF2B5EF4-FFF2-40B4-BE49-F238E27FC236}">
                <a16:creationId xmlns:a16="http://schemas.microsoft.com/office/drawing/2014/main" id="{D614F1DB-7F2A-C621-87C1-DBF7FE57F4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09269" y="1871912"/>
            <a:ext cx="990600" cy="698500"/>
          </a:xfrm>
          <a:prstGeom prst="rect">
            <a:avLst/>
          </a:prstGeom>
        </p:spPr>
      </p:pic>
      <p:pic>
        <p:nvPicPr>
          <p:cNvPr id="8" name="図 7">
            <a:extLst>
              <a:ext uri="{FF2B5EF4-FFF2-40B4-BE49-F238E27FC236}">
                <a16:creationId xmlns:a16="http://schemas.microsoft.com/office/drawing/2014/main" id="{5749B626-50A2-7EDD-0BF2-3E771468E27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8324" y="4064985"/>
            <a:ext cx="584200" cy="838200"/>
          </a:xfrm>
          <a:prstGeom prst="rect">
            <a:avLst/>
          </a:prstGeom>
        </p:spPr>
      </p:pic>
      <p:pic>
        <p:nvPicPr>
          <p:cNvPr id="1028" name="Picture 4">
            <a:extLst>
              <a:ext uri="{FF2B5EF4-FFF2-40B4-BE49-F238E27FC236}">
                <a16:creationId xmlns:a16="http://schemas.microsoft.com/office/drawing/2014/main" id="{97CB32B3-4CFF-85E3-5DFA-B08EB9FCBCD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89450" y="3976799"/>
            <a:ext cx="927100"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2485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2D85531D-F4E0-AA7C-A34C-099F66A6010A}"/>
              </a:ext>
            </a:extLst>
          </p:cNvPr>
          <p:cNvPicPr>
            <a:picLocks noChangeAspect="1"/>
          </p:cNvPicPr>
          <p:nvPr/>
        </p:nvPicPr>
        <p:blipFill rotWithShape="1">
          <a:blip r:embed="rId3"/>
          <a:srcRect b="58491"/>
          <a:stretch/>
        </p:blipFill>
        <p:spPr>
          <a:xfrm>
            <a:off x="653460" y="3481337"/>
            <a:ext cx="3601077" cy="2599241"/>
          </a:xfrm>
          <a:prstGeom prst="rect">
            <a:avLst/>
          </a:prstGeom>
          <a:ln>
            <a:solidFill>
              <a:schemeClr val="bg1">
                <a:lumMod val="75000"/>
              </a:schemeClr>
            </a:solidFill>
          </a:ln>
        </p:spPr>
      </p:pic>
      <p:grpSp>
        <p:nvGrpSpPr>
          <p:cNvPr id="7" name="図形グループ 6"/>
          <p:cNvGrpSpPr/>
          <p:nvPr/>
        </p:nvGrpSpPr>
        <p:grpSpPr>
          <a:xfrm>
            <a:off x="-1" y="287415"/>
            <a:ext cx="5292000"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3" y="401838"/>
            <a:ext cx="4606272" cy="362782"/>
          </a:xfrm>
        </p:spPr>
        <p:txBody>
          <a:bodyPr>
            <a:normAutofit fontScale="90000"/>
          </a:bodyPr>
          <a:lstStyle/>
          <a:p>
            <a:r>
              <a:rPr lang="en-US" altLang="ja-JP" sz="2400" b="1" err="1">
                <a:latin typeface="メイリオ" panose="020B0604030504040204" pitchFamily="50" charset="-128"/>
                <a:ea typeface="メイリオ" panose="020B0604030504040204" pitchFamily="50" charset="-128"/>
              </a:rPr>
              <a:t>PowerCMS</a:t>
            </a:r>
            <a:r>
              <a:rPr lang="en-US" altLang="ja-JP" sz="2400" b="1">
                <a:latin typeface="メイリオ" panose="020B0604030504040204" pitchFamily="50" charset="-128"/>
                <a:ea typeface="メイリオ" panose="020B0604030504040204" pitchFamily="50" charset="-128"/>
              </a:rPr>
              <a:t> 6 </a:t>
            </a:r>
            <a:r>
              <a:rPr lang="ja-JP" altLang="en-US" sz="2400" b="1">
                <a:latin typeface="メイリオ" panose="020B0604030504040204" pitchFamily="50" charset="-128"/>
                <a:ea typeface="メイリオ" panose="020B0604030504040204" pitchFamily="50" charset="-128"/>
              </a:rPr>
              <a:t>画面イメージ</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7</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5" name="テキスト ボックス 24">
            <a:extLst>
              <a:ext uri="{FF2B5EF4-FFF2-40B4-BE49-F238E27FC236}">
                <a16:creationId xmlns:a16="http://schemas.microsoft.com/office/drawing/2014/main" id="{167C891A-D920-3E48-921E-CF6B702AD835}"/>
              </a:ext>
            </a:extLst>
          </p:cNvPr>
          <p:cNvSpPr txBox="1"/>
          <p:nvPr/>
        </p:nvSpPr>
        <p:spPr>
          <a:xfrm>
            <a:off x="576000" y="1020954"/>
            <a:ext cx="9144000" cy="478387"/>
          </a:xfrm>
          <a:prstGeom prst="rect">
            <a:avLst/>
          </a:prstGeom>
          <a:noFill/>
        </p:spPr>
        <p:txBody>
          <a:bodyPr wrap="square" tIns="72000" bIns="36000" rtlCol="0">
            <a:spAutoFit/>
          </a:bodyPr>
          <a:lstStyle/>
          <a:p>
            <a:pPr lvl="0">
              <a:defRPr/>
            </a:pPr>
            <a:r>
              <a:rPr kumimoji="0" lang="ja-JP" altLang="en-US" sz="2400" kern="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ブログ感覚でページの作成ができます</a:t>
            </a:r>
            <a:endParaRPr lang="ja-JP" altLang="en-US" sz="2400">
              <a:solidFill>
                <a:srgbClr val="0070C0"/>
              </a:solidFill>
              <a:latin typeface="Meiryo" charset="-128"/>
              <a:ea typeface="Meiryo" charset="-128"/>
              <a:cs typeface="Meiryo" charset="-128"/>
            </a:endParaRPr>
          </a:p>
        </p:txBody>
      </p:sp>
      <p:sp>
        <p:nvSpPr>
          <p:cNvPr id="26" name="テキスト ボックス 25">
            <a:extLst>
              <a:ext uri="{FF2B5EF4-FFF2-40B4-BE49-F238E27FC236}">
                <a16:creationId xmlns:a16="http://schemas.microsoft.com/office/drawing/2014/main" id="{2B720D52-5696-114E-8A04-59E88A3E9722}"/>
              </a:ext>
            </a:extLst>
          </p:cNvPr>
          <p:cNvSpPr txBox="1"/>
          <p:nvPr/>
        </p:nvSpPr>
        <p:spPr>
          <a:xfrm>
            <a:off x="649596" y="1530118"/>
            <a:ext cx="9001000" cy="601497"/>
          </a:xfrm>
          <a:prstGeom prst="rect">
            <a:avLst/>
          </a:prstGeom>
          <a:noFill/>
        </p:spPr>
        <p:txBody>
          <a:bodyPr wrap="square" tIns="72000" bIns="36000" rtlCol="0">
            <a:spAutoFit/>
          </a:bodyPr>
          <a:lstStyle/>
          <a:p>
            <a:pPr lvl="0" algn="ctr">
              <a:defRPr/>
            </a:pPr>
            <a:r>
              <a:rPr lang="en-US" altLang="ja-JP" sz="1600">
                <a:latin typeface="Meiryo" charset="-128"/>
                <a:ea typeface="Meiryo" charset="-128"/>
                <a:cs typeface="Meiryo" charset="-128"/>
              </a:rPr>
              <a:t>HTML </a:t>
            </a:r>
            <a:r>
              <a:rPr lang="ja-JP" altLang="en-US" sz="1600">
                <a:latin typeface="Meiryo" charset="-128"/>
                <a:ea typeface="Meiryo" charset="-128"/>
                <a:cs typeface="Meiryo" charset="-128"/>
              </a:rPr>
              <a:t>などの知識がなくても「編集画⾯面」から「テキスト・画像」を入力するだけで、ウェブページを登録・公開・管理することが可能です。このため、コンテンツの変更や追加が容易です。</a:t>
            </a:r>
          </a:p>
        </p:txBody>
      </p:sp>
      <p:pic>
        <p:nvPicPr>
          <p:cNvPr id="6" name="図 5">
            <a:extLst>
              <a:ext uri="{FF2B5EF4-FFF2-40B4-BE49-F238E27FC236}">
                <a16:creationId xmlns:a16="http://schemas.microsoft.com/office/drawing/2014/main" id="{E3E91C6A-E218-814D-BBCB-42EFBE0C6E0B}"/>
              </a:ext>
            </a:extLst>
          </p:cNvPr>
          <p:cNvPicPr>
            <a:picLocks noChangeAspect="1"/>
          </p:cNvPicPr>
          <p:nvPr/>
        </p:nvPicPr>
        <p:blipFill rotWithShape="1">
          <a:blip r:embed="rId4"/>
          <a:srcRect l="15287" t="393" r="-374" b="92599"/>
          <a:stretch/>
        </p:blipFill>
        <p:spPr>
          <a:xfrm>
            <a:off x="5291999" y="3615726"/>
            <a:ext cx="3670080" cy="2330465"/>
          </a:xfrm>
          <a:prstGeom prst="rect">
            <a:avLst/>
          </a:prstGeom>
          <a:ln>
            <a:solidFill>
              <a:schemeClr val="bg1">
                <a:lumMod val="65000"/>
              </a:schemeClr>
            </a:solidFill>
          </a:ln>
        </p:spPr>
      </p:pic>
      <p:pic>
        <p:nvPicPr>
          <p:cNvPr id="8" name="図 7">
            <a:extLst>
              <a:ext uri="{FF2B5EF4-FFF2-40B4-BE49-F238E27FC236}">
                <a16:creationId xmlns:a16="http://schemas.microsoft.com/office/drawing/2014/main" id="{51C04412-3B4E-144C-8BC0-4B0365BB9D56}"/>
              </a:ext>
            </a:extLst>
          </p:cNvPr>
          <p:cNvPicPr>
            <a:picLocks noChangeAspect="1"/>
          </p:cNvPicPr>
          <p:nvPr/>
        </p:nvPicPr>
        <p:blipFill rotWithShape="1">
          <a:blip r:embed="rId5"/>
          <a:srcRect b="90837"/>
          <a:stretch/>
        </p:blipFill>
        <p:spPr>
          <a:xfrm>
            <a:off x="7406970" y="2412851"/>
            <a:ext cx="1792800" cy="3452565"/>
          </a:xfrm>
          <a:prstGeom prst="rect">
            <a:avLst/>
          </a:prstGeom>
          <a:ln>
            <a:solidFill>
              <a:schemeClr val="bg1">
                <a:lumMod val="65000"/>
              </a:schemeClr>
            </a:solidFill>
          </a:ln>
        </p:spPr>
      </p:pic>
      <p:sp>
        <p:nvSpPr>
          <p:cNvPr id="16" name="三角形 15">
            <a:extLst>
              <a:ext uri="{FF2B5EF4-FFF2-40B4-BE49-F238E27FC236}">
                <a16:creationId xmlns:a16="http://schemas.microsoft.com/office/drawing/2014/main" id="{0A2A87EF-FD53-8B40-AE7D-625A685EAE2E}"/>
              </a:ext>
            </a:extLst>
          </p:cNvPr>
          <p:cNvSpPr/>
          <p:nvPr/>
        </p:nvSpPr>
        <p:spPr>
          <a:xfrm rot="5400000">
            <a:off x="4641172" y="3527442"/>
            <a:ext cx="540000" cy="25200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18" name="コンテンツ プレースホルダー 4">
            <a:extLst>
              <a:ext uri="{FF2B5EF4-FFF2-40B4-BE49-F238E27FC236}">
                <a16:creationId xmlns:a16="http://schemas.microsoft.com/office/drawing/2014/main" id="{B317E3D0-6A89-9B49-9759-F53DA0484D02}"/>
              </a:ext>
            </a:extLst>
          </p:cNvPr>
          <p:cNvSpPr txBox="1">
            <a:spLocks/>
          </p:cNvSpPr>
          <p:nvPr/>
        </p:nvSpPr>
        <p:spPr>
          <a:xfrm>
            <a:off x="716918" y="2451880"/>
            <a:ext cx="1935467" cy="236427"/>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buNone/>
            </a:pPr>
            <a:r>
              <a:rPr lang="en-US" altLang="ja-JP" sz="1050" b="1" err="1">
                <a:solidFill>
                  <a:schemeClr val="bg1"/>
                </a:solidFill>
                <a:latin typeface="Meiryo" charset="-128"/>
                <a:ea typeface="Meiryo" charset="-128"/>
                <a:cs typeface="Meiryo" charset="-128"/>
              </a:rPr>
              <a:t>PowerCMS</a:t>
            </a:r>
            <a:r>
              <a:rPr lang="en-US" altLang="ja-JP" sz="1050" b="1">
                <a:solidFill>
                  <a:schemeClr val="bg1"/>
                </a:solidFill>
                <a:latin typeface="Meiryo" charset="-128"/>
                <a:ea typeface="Meiryo" charset="-128"/>
                <a:cs typeface="Meiryo" charset="-128"/>
              </a:rPr>
              <a:t> </a:t>
            </a:r>
            <a:r>
              <a:rPr lang="ja-JP" altLang="en-US" sz="1050" b="1">
                <a:solidFill>
                  <a:schemeClr val="bg1"/>
                </a:solidFill>
                <a:latin typeface="Meiryo" charset="-128"/>
                <a:ea typeface="Meiryo" charset="-128"/>
                <a:cs typeface="Meiryo" charset="-128"/>
              </a:rPr>
              <a:t>投稿画面</a:t>
            </a:r>
            <a:endParaRPr lang="en-US" altLang="ja-JP" sz="1050" b="1">
              <a:solidFill>
                <a:schemeClr val="bg1"/>
              </a:solidFill>
              <a:latin typeface="Meiryo" charset="-128"/>
              <a:ea typeface="Meiryo" charset="-128"/>
              <a:cs typeface="Meiryo" charset="-128"/>
            </a:endParaRPr>
          </a:p>
        </p:txBody>
      </p:sp>
      <p:sp>
        <p:nvSpPr>
          <p:cNvPr id="17" name="コンテンツ プレースホルダー 4">
            <a:extLst>
              <a:ext uri="{FF2B5EF4-FFF2-40B4-BE49-F238E27FC236}">
                <a16:creationId xmlns:a16="http://schemas.microsoft.com/office/drawing/2014/main" id="{5E9F7C37-8798-214F-9896-00B1F5BF82D4}"/>
              </a:ext>
            </a:extLst>
          </p:cNvPr>
          <p:cNvSpPr txBox="1">
            <a:spLocks/>
          </p:cNvSpPr>
          <p:nvPr/>
        </p:nvSpPr>
        <p:spPr>
          <a:xfrm>
            <a:off x="5288918" y="2417156"/>
            <a:ext cx="1935467" cy="236427"/>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buNone/>
            </a:pPr>
            <a:r>
              <a:rPr lang="ja-JP" altLang="en-US" sz="1050" b="1">
                <a:solidFill>
                  <a:schemeClr val="bg1"/>
                </a:solidFill>
                <a:latin typeface="Meiryo" charset="-128"/>
                <a:ea typeface="Meiryo" charset="-128"/>
                <a:cs typeface="Meiryo" charset="-128"/>
              </a:rPr>
              <a:t>公開する前にプレビュー</a:t>
            </a:r>
            <a:endParaRPr lang="en-US" altLang="ja-JP" sz="1050" b="1">
              <a:solidFill>
                <a:schemeClr val="bg1"/>
              </a:solidFill>
              <a:latin typeface="Meiryo" charset="-128"/>
              <a:ea typeface="Meiryo" charset="-128"/>
              <a:cs typeface="Meiryo" charset="-128"/>
            </a:endParaRPr>
          </a:p>
        </p:txBody>
      </p:sp>
      <p:pic>
        <p:nvPicPr>
          <p:cNvPr id="12" name="図 11">
            <a:extLst>
              <a:ext uri="{FF2B5EF4-FFF2-40B4-BE49-F238E27FC236}">
                <a16:creationId xmlns:a16="http://schemas.microsoft.com/office/drawing/2014/main" id="{0C3ECEE0-23CD-BFC2-FF32-9FB21E54139D}"/>
              </a:ext>
            </a:extLst>
          </p:cNvPr>
          <p:cNvPicPr>
            <a:picLocks noChangeAspect="1"/>
          </p:cNvPicPr>
          <p:nvPr/>
        </p:nvPicPr>
        <p:blipFill rotWithShape="1">
          <a:blip r:embed="rId6"/>
          <a:srcRect b="69912"/>
          <a:stretch/>
        </p:blipFill>
        <p:spPr>
          <a:xfrm>
            <a:off x="2764653" y="2451880"/>
            <a:ext cx="1791560" cy="3577117"/>
          </a:xfrm>
          <a:prstGeom prst="rect">
            <a:avLst/>
          </a:prstGeom>
          <a:ln>
            <a:solidFill>
              <a:schemeClr val="bg1">
                <a:lumMod val="75000"/>
              </a:schemeClr>
            </a:solidFill>
          </a:ln>
        </p:spPr>
      </p:pic>
    </p:spTree>
    <p:extLst>
      <p:ext uri="{BB962C8B-B14F-4D97-AF65-F5344CB8AC3E}">
        <p14:creationId xmlns:p14="http://schemas.microsoft.com/office/powerpoint/2010/main" val="3005281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2638FF5-3E01-A32C-F7B0-F40A03087B6C}"/>
              </a:ext>
            </a:extLst>
          </p:cNvPr>
          <p:cNvPicPr>
            <a:picLocks noChangeAspect="1"/>
          </p:cNvPicPr>
          <p:nvPr/>
        </p:nvPicPr>
        <p:blipFill>
          <a:blip r:embed="rId3"/>
          <a:stretch>
            <a:fillRect/>
          </a:stretch>
        </p:blipFill>
        <p:spPr>
          <a:xfrm>
            <a:off x="5744774" y="828465"/>
            <a:ext cx="3981880" cy="2610343"/>
          </a:xfrm>
          <a:prstGeom prst="rect">
            <a:avLst/>
          </a:prstGeom>
          <a:ln w="6350">
            <a:solidFill>
              <a:schemeClr val="bg1">
                <a:lumMod val="75000"/>
              </a:schemeClr>
            </a:solidFill>
          </a:ln>
        </p:spPr>
      </p:pic>
      <p:pic>
        <p:nvPicPr>
          <p:cNvPr id="9" name="図 8">
            <a:extLst>
              <a:ext uri="{FF2B5EF4-FFF2-40B4-BE49-F238E27FC236}">
                <a16:creationId xmlns:a16="http://schemas.microsoft.com/office/drawing/2014/main" id="{232D6D94-CD2F-9DA3-865D-DBE9E8A38FEC}"/>
              </a:ext>
            </a:extLst>
          </p:cNvPr>
          <p:cNvPicPr>
            <a:picLocks noChangeAspect="1"/>
          </p:cNvPicPr>
          <p:nvPr/>
        </p:nvPicPr>
        <p:blipFill rotWithShape="1">
          <a:blip r:embed="rId4"/>
          <a:srcRect b="8824"/>
          <a:stretch/>
        </p:blipFill>
        <p:spPr>
          <a:xfrm>
            <a:off x="679054" y="828465"/>
            <a:ext cx="3803992" cy="5409604"/>
          </a:xfrm>
          <a:prstGeom prst="rect">
            <a:avLst/>
          </a:prstGeom>
          <a:ln w="6350">
            <a:solidFill>
              <a:schemeClr val="bg1">
                <a:lumMod val="65000"/>
              </a:schemeClr>
            </a:solidFill>
          </a:ln>
        </p:spPr>
      </p:pic>
      <p:grpSp>
        <p:nvGrpSpPr>
          <p:cNvPr id="7" name="図形グループ 6"/>
          <p:cNvGrpSpPr/>
          <p:nvPr/>
        </p:nvGrpSpPr>
        <p:grpSpPr>
          <a:xfrm>
            <a:off x="1363893" y="287033"/>
            <a:ext cx="4255281" cy="509335"/>
            <a:chOff x="0" y="287415"/>
            <a:chExt cx="3674853" cy="509335"/>
          </a:xfrm>
        </p:grpSpPr>
        <p:sp>
          <p:nvSpPr>
            <p:cNvPr id="22" name="平行四辺形 21"/>
            <p:cNvSpPr/>
            <p:nvPr/>
          </p:nvSpPr>
          <p:spPr>
            <a:xfrm rot="10800000">
              <a:off x="2075978" y="287416"/>
              <a:ext cx="1598875" cy="509334"/>
            </a:xfrm>
            <a:prstGeom prst="parallelogram">
              <a:avLst>
                <a:gd name="adj" fmla="val 63125"/>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3" name="平行四辺形 22"/>
            <p:cNvSpPr/>
            <p:nvPr/>
          </p:nvSpPr>
          <p:spPr>
            <a:xfrm rot="10800000">
              <a:off x="0" y="287415"/>
              <a:ext cx="3163911" cy="509334"/>
            </a:xfrm>
            <a:prstGeom prst="parallelogram">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grpSp>
      <p:sp>
        <p:nvSpPr>
          <p:cNvPr id="2" name="タイトル 1"/>
          <p:cNvSpPr>
            <a:spLocks noGrp="1"/>
          </p:cNvSpPr>
          <p:nvPr>
            <p:ph type="ctrTitle"/>
          </p:nvPr>
        </p:nvSpPr>
        <p:spPr>
          <a:xfrm>
            <a:off x="601832" y="401838"/>
            <a:ext cx="5938115" cy="362782"/>
          </a:xfrm>
        </p:spPr>
        <p:txBody>
          <a:bodyPr>
            <a:normAutofit fontScale="90000"/>
          </a:bodyPr>
          <a:lstStyle/>
          <a:p>
            <a:r>
              <a:rPr lang="en-US" altLang="ja-JP" sz="2400" b="1" err="1">
                <a:latin typeface="メイリオ" panose="020B0604030504040204" pitchFamily="50" charset="-128"/>
                <a:ea typeface="メイリオ" panose="020B0604030504040204" pitchFamily="50" charset="-128"/>
              </a:rPr>
              <a:t>PowerCMS</a:t>
            </a:r>
            <a:r>
              <a:rPr lang="en-US" altLang="ja-JP" sz="2400" b="1">
                <a:latin typeface="メイリオ" panose="020B0604030504040204" pitchFamily="50" charset="-128"/>
                <a:ea typeface="メイリオ" panose="020B0604030504040204" pitchFamily="50" charset="-128"/>
              </a:rPr>
              <a:t> 6 </a:t>
            </a:r>
            <a:r>
              <a:rPr lang="ja-JP" altLang="en-US" sz="2400" b="1">
                <a:latin typeface="メイリオ" panose="020B0604030504040204" pitchFamily="50" charset="-128"/>
                <a:ea typeface="メイリオ" panose="020B0604030504040204" pitchFamily="50" charset="-128"/>
              </a:rPr>
              <a:t>お知らせ記事作成例</a:t>
            </a:r>
          </a:p>
        </p:txBody>
      </p:sp>
      <p:sp>
        <p:nvSpPr>
          <p:cNvPr id="29" name="スライド番号プレースホルダー 28"/>
          <p:cNvSpPr>
            <a:spLocks noGrp="1"/>
          </p:cNvSpPr>
          <p:nvPr>
            <p:ph type="sldNum" sz="quarter" idx="12"/>
          </p:nvPr>
        </p:nvSpPr>
        <p:spPr/>
        <p:txBody>
          <a:bodyPr/>
          <a:lstStyle/>
          <a:p>
            <a:fld id="{34A33FB1-FE07-45E7-845D-641C44171B92}" type="slidenum">
              <a:rPr lang="ja-JP" altLang="en-US" smtClean="0">
                <a:latin typeface="Meiryo" panose="020B0604030504040204" pitchFamily="34" charset="-128"/>
                <a:ea typeface="Meiryo" panose="020B0604030504040204" pitchFamily="34" charset="-128"/>
              </a:rPr>
              <a:pPr/>
              <a:t>8</a:t>
            </a:fld>
            <a:endParaRPr lang="ja-JP" altLang="en-US">
              <a:latin typeface="Meiryo" panose="020B0604030504040204" pitchFamily="34" charset="-128"/>
              <a:ea typeface="Meiryo" panose="020B0604030504040204" pitchFamily="34" charset="-128"/>
            </a:endParaRPr>
          </a:p>
        </p:txBody>
      </p:sp>
      <p:sp>
        <p:nvSpPr>
          <p:cNvPr id="64" name="フッター プレースホルダー 27"/>
          <p:cNvSpPr txBox="1">
            <a:spLocks/>
          </p:cNvSpPr>
          <p:nvPr/>
        </p:nvSpPr>
        <p:spPr>
          <a:xfrm>
            <a:off x="576000" y="6408000"/>
            <a:ext cx="3343275" cy="360000"/>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latin typeface="Meiryo Regular"/>
              </a:rPr>
              <a:t>(C) 2022 </a:t>
            </a:r>
            <a:r>
              <a:rPr lang="en-US" altLang="ja-JP" err="1">
                <a:latin typeface="Meiryo Regular"/>
              </a:rPr>
              <a:t>Alfasado</a:t>
            </a:r>
            <a:r>
              <a:rPr lang="en-US" altLang="ja-JP">
                <a:latin typeface="Meiryo Regular"/>
              </a:rPr>
              <a:t> Inc.</a:t>
            </a:r>
            <a:endParaRPr lang="ja-JP" altLang="en-US">
              <a:latin typeface="Meiryo Regular"/>
            </a:endParaRPr>
          </a:p>
        </p:txBody>
      </p:sp>
      <p:sp>
        <p:nvSpPr>
          <p:cNvPr id="21" name="正方形/長方形 20"/>
          <p:cNvSpPr/>
          <p:nvPr/>
        </p:nvSpPr>
        <p:spPr>
          <a:xfrm>
            <a:off x="1177049" y="1336680"/>
            <a:ext cx="2496931" cy="249213"/>
          </a:xfrm>
          <a:prstGeom prst="rect">
            <a:avLst/>
          </a:prstGeom>
          <a:noFill/>
          <a:ln w="25400">
            <a:solidFill>
              <a:srgbClr val="FF4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39" name="コンテンツ プレースホルダー 4"/>
          <p:cNvSpPr txBox="1">
            <a:spLocks/>
          </p:cNvSpPr>
          <p:nvPr/>
        </p:nvSpPr>
        <p:spPr>
          <a:xfrm>
            <a:off x="2112656" y="1160620"/>
            <a:ext cx="2296596" cy="216000"/>
          </a:xfrm>
          <a:prstGeom prst="rect">
            <a:avLst/>
          </a:prstGeom>
          <a:solidFill>
            <a:srgbClr val="971214"/>
          </a:solidFill>
          <a:ln w="38100">
            <a:noFill/>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buNone/>
            </a:pPr>
            <a:r>
              <a:rPr lang="en-US" altLang="ja-JP" sz="1100" b="1">
                <a:solidFill>
                  <a:schemeClr val="bg1"/>
                </a:solidFill>
                <a:latin typeface="Meiryo" charset="-128"/>
                <a:ea typeface="Meiryo" charset="-128"/>
                <a:cs typeface="Meiryo" charset="-128"/>
              </a:rPr>
              <a:t> </a:t>
            </a:r>
            <a:r>
              <a:rPr lang="ja-JP" altLang="en-US" sz="1100" b="1">
                <a:solidFill>
                  <a:schemeClr val="bg1"/>
                </a:solidFill>
                <a:latin typeface="Meiryo" charset="-128"/>
                <a:ea typeface="Meiryo" charset="-128"/>
                <a:cs typeface="Meiryo" charset="-128"/>
              </a:rPr>
              <a:t>お知らせタイトルを入力します。</a:t>
            </a:r>
          </a:p>
        </p:txBody>
      </p:sp>
      <p:sp>
        <p:nvSpPr>
          <p:cNvPr id="40" name="正方形/長方形 39"/>
          <p:cNvSpPr/>
          <p:nvPr/>
        </p:nvSpPr>
        <p:spPr>
          <a:xfrm>
            <a:off x="1177049" y="1723635"/>
            <a:ext cx="2481144" cy="1660680"/>
          </a:xfrm>
          <a:prstGeom prst="rect">
            <a:avLst/>
          </a:prstGeom>
          <a:noFill/>
          <a:ln w="25400">
            <a:solidFill>
              <a:srgbClr val="FF4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1" name="コンテンツ プレースホルダー 4"/>
          <p:cNvSpPr txBox="1">
            <a:spLocks/>
          </p:cNvSpPr>
          <p:nvPr/>
        </p:nvSpPr>
        <p:spPr>
          <a:xfrm>
            <a:off x="765225" y="3097389"/>
            <a:ext cx="1962233" cy="216000"/>
          </a:xfrm>
          <a:prstGeom prst="rect">
            <a:avLst/>
          </a:prstGeom>
          <a:solidFill>
            <a:srgbClr val="971214"/>
          </a:solidFill>
          <a:ln w="38100">
            <a:noFill/>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buNone/>
            </a:pPr>
            <a:r>
              <a:rPr lang="en-US" altLang="ja-JP" sz="1100" b="1">
                <a:solidFill>
                  <a:schemeClr val="bg1"/>
                </a:solidFill>
                <a:latin typeface="Meiryo" charset="-128"/>
                <a:ea typeface="Meiryo" charset="-128"/>
                <a:cs typeface="Meiryo" charset="-128"/>
              </a:rPr>
              <a:t> </a:t>
            </a:r>
            <a:r>
              <a:rPr lang="ja-JP" altLang="en-US" sz="1100" b="1">
                <a:solidFill>
                  <a:schemeClr val="bg1"/>
                </a:solidFill>
                <a:latin typeface="Meiryo" charset="-128"/>
                <a:ea typeface="Meiryo" charset="-128"/>
                <a:cs typeface="Meiryo" charset="-128"/>
              </a:rPr>
              <a:t>お知らせ本文を入力します。</a:t>
            </a:r>
          </a:p>
        </p:txBody>
      </p:sp>
      <p:sp>
        <p:nvSpPr>
          <p:cNvPr id="42" name="正方形/長方形 41"/>
          <p:cNvSpPr/>
          <p:nvPr/>
        </p:nvSpPr>
        <p:spPr>
          <a:xfrm>
            <a:off x="1183064" y="3473685"/>
            <a:ext cx="2484899" cy="902454"/>
          </a:xfrm>
          <a:prstGeom prst="rect">
            <a:avLst/>
          </a:prstGeom>
          <a:noFill/>
          <a:ln w="25400">
            <a:solidFill>
              <a:srgbClr val="FF4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4" name="コンテンツ プレースホルダー 4"/>
          <p:cNvSpPr txBox="1">
            <a:spLocks/>
          </p:cNvSpPr>
          <p:nvPr/>
        </p:nvSpPr>
        <p:spPr>
          <a:xfrm>
            <a:off x="765225" y="4169358"/>
            <a:ext cx="2293259" cy="593672"/>
          </a:xfrm>
          <a:prstGeom prst="rect">
            <a:avLst/>
          </a:prstGeom>
          <a:solidFill>
            <a:srgbClr val="971214"/>
          </a:solidFill>
          <a:ln>
            <a:noFill/>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buNone/>
            </a:pPr>
            <a:r>
              <a:rPr lang="en-US" altLang="ja-JP" sz="1050" b="1">
                <a:solidFill>
                  <a:schemeClr val="bg1"/>
                </a:solidFill>
                <a:latin typeface="Meiryo" charset="-128"/>
                <a:ea typeface="Meiryo" charset="-128"/>
                <a:cs typeface="Meiryo" charset="-128"/>
              </a:rPr>
              <a:t> </a:t>
            </a:r>
            <a:r>
              <a:rPr lang="ja-JP" altLang="en-US" sz="1050" b="1">
                <a:solidFill>
                  <a:schemeClr val="bg1"/>
                </a:solidFill>
                <a:latin typeface="Meiryo" charset="-128"/>
                <a:ea typeface="Meiryo" charset="-128"/>
                <a:cs typeface="Meiryo" charset="-128"/>
              </a:rPr>
              <a:t>必要な入力項目を</a:t>
            </a:r>
            <a:br>
              <a:rPr lang="en-US" altLang="ja-JP" sz="1050" b="1">
                <a:solidFill>
                  <a:schemeClr val="bg1"/>
                </a:solidFill>
                <a:latin typeface="Meiryo" charset="-128"/>
                <a:ea typeface="Meiryo" charset="-128"/>
                <a:cs typeface="Meiryo" charset="-128"/>
              </a:rPr>
            </a:br>
            <a:r>
              <a:rPr lang="en-US" altLang="ja-JP" sz="1050" b="1">
                <a:solidFill>
                  <a:schemeClr val="bg1"/>
                </a:solidFill>
                <a:latin typeface="Meiryo" charset="-128"/>
                <a:ea typeface="Meiryo" charset="-128"/>
                <a:cs typeface="Meiryo" charset="-128"/>
              </a:rPr>
              <a:t> </a:t>
            </a:r>
            <a:r>
              <a:rPr lang="ja-JP" altLang="en-US" sz="1050" b="1">
                <a:solidFill>
                  <a:schemeClr val="bg1"/>
                </a:solidFill>
                <a:latin typeface="Meiryo" charset="-128"/>
                <a:ea typeface="Meiryo" charset="-128"/>
                <a:cs typeface="Meiryo" charset="-128"/>
              </a:rPr>
              <a:t>自由に増やすことが可能です。（例：英語入力欄を追加）</a:t>
            </a:r>
            <a:endParaRPr lang="en-US" altLang="ja-JP" sz="1050" b="1">
              <a:solidFill>
                <a:schemeClr val="bg1"/>
              </a:solidFill>
              <a:latin typeface="Meiryo" charset="-128"/>
              <a:ea typeface="Meiryo" charset="-128"/>
              <a:cs typeface="Meiryo" charset="-128"/>
            </a:endParaRPr>
          </a:p>
        </p:txBody>
      </p:sp>
      <p:sp>
        <p:nvSpPr>
          <p:cNvPr id="45" name="正方形/長方形 44"/>
          <p:cNvSpPr/>
          <p:nvPr/>
        </p:nvSpPr>
        <p:spPr>
          <a:xfrm>
            <a:off x="3765531" y="3054210"/>
            <a:ext cx="721992" cy="472134"/>
          </a:xfrm>
          <a:prstGeom prst="rect">
            <a:avLst/>
          </a:prstGeom>
          <a:noFill/>
          <a:ln w="25400">
            <a:solidFill>
              <a:srgbClr val="FF4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6" name="正方形/長方形 45"/>
          <p:cNvSpPr/>
          <p:nvPr/>
        </p:nvSpPr>
        <p:spPr>
          <a:xfrm>
            <a:off x="3765531" y="3597877"/>
            <a:ext cx="723196" cy="215999"/>
          </a:xfrm>
          <a:prstGeom prst="rect">
            <a:avLst/>
          </a:prstGeom>
          <a:noFill/>
          <a:ln w="25400">
            <a:solidFill>
              <a:srgbClr val="FF4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7" name="正方形/長方形 46"/>
          <p:cNvSpPr/>
          <p:nvPr/>
        </p:nvSpPr>
        <p:spPr>
          <a:xfrm>
            <a:off x="3765531" y="1790425"/>
            <a:ext cx="727424" cy="245734"/>
          </a:xfrm>
          <a:prstGeom prst="rect">
            <a:avLst/>
          </a:prstGeom>
          <a:noFill/>
          <a:ln w="25400">
            <a:solidFill>
              <a:srgbClr val="FF4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8" name="正方形/長方形 47"/>
          <p:cNvSpPr/>
          <p:nvPr/>
        </p:nvSpPr>
        <p:spPr>
          <a:xfrm>
            <a:off x="3760099" y="4664050"/>
            <a:ext cx="727424" cy="707036"/>
          </a:xfrm>
          <a:prstGeom prst="rect">
            <a:avLst/>
          </a:prstGeom>
          <a:noFill/>
          <a:ln w="25400">
            <a:solidFill>
              <a:srgbClr val="FF4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49" name="正方形/長方形 48"/>
          <p:cNvSpPr/>
          <p:nvPr/>
        </p:nvSpPr>
        <p:spPr>
          <a:xfrm>
            <a:off x="3761405" y="5603255"/>
            <a:ext cx="726118" cy="418927"/>
          </a:xfrm>
          <a:prstGeom prst="rect">
            <a:avLst/>
          </a:prstGeom>
          <a:noFill/>
          <a:ln w="25400">
            <a:solidFill>
              <a:srgbClr val="FF4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50" name="コンテンツ プレースホルダー 4"/>
          <p:cNvSpPr txBox="1">
            <a:spLocks/>
          </p:cNvSpPr>
          <p:nvPr/>
        </p:nvSpPr>
        <p:spPr>
          <a:xfrm>
            <a:off x="4333673" y="3102873"/>
            <a:ext cx="1563746" cy="384235"/>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1050" b="1">
                <a:solidFill>
                  <a:schemeClr val="bg1"/>
                </a:solidFill>
                <a:latin typeface="Meiryo" charset="-128"/>
                <a:ea typeface="Meiryo" charset="-128"/>
                <a:cs typeface="Meiryo" charset="-128"/>
              </a:rPr>
              <a:t>指定日公開・非公開を</a:t>
            </a:r>
            <a:endParaRPr lang="en-US" altLang="ja-JP" sz="1050" b="1">
              <a:solidFill>
                <a:schemeClr val="bg1"/>
              </a:solidFill>
              <a:latin typeface="Meiryo" charset="-128"/>
              <a:ea typeface="Meiryo" charset="-128"/>
              <a:cs typeface="Meiryo" charset="-128"/>
            </a:endParaRPr>
          </a:p>
          <a:p>
            <a:pPr marL="0" indent="0">
              <a:lnSpc>
                <a:spcPct val="100000"/>
              </a:lnSpc>
              <a:spcBef>
                <a:spcPts val="0"/>
              </a:spcBef>
              <a:buNone/>
            </a:pPr>
            <a:r>
              <a:rPr lang="ja-JP" altLang="en-US" sz="1050" b="1">
                <a:solidFill>
                  <a:schemeClr val="bg1"/>
                </a:solidFill>
                <a:latin typeface="Meiryo" charset="-128"/>
                <a:ea typeface="Meiryo" charset="-128"/>
                <a:cs typeface="Meiryo" charset="-128"/>
              </a:rPr>
              <a:t>設定できます。</a:t>
            </a:r>
          </a:p>
        </p:txBody>
      </p:sp>
      <p:sp>
        <p:nvSpPr>
          <p:cNvPr id="51" name="コンテンツ プレースホルダー 4"/>
          <p:cNvSpPr txBox="1">
            <a:spLocks/>
          </p:cNvSpPr>
          <p:nvPr/>
        </p:nvSpPr>
        <p:spPr>
          <a:xfrm>
            <a:off x="4333673" y="3624465"/>
            <a:ext cx="1573655" cy="216000"/>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buNone/>
            </a:pPr>
            <a:r>
              <a:rPr lang="en-US" altLang="ja-JP" sz="1050" b="1">
                <a:solidFill>
                  <a:schemeClr val="bg1"/>
                </a:solidFill>
                <a:latin typeface="Meiryo" charset="-128"/>
                <a:ea typeface="Meiryo" charset="-128"/>
                <a:cs typeface="Meiryo" charset="-128"/>
              </a:rPr>
              <a:t>URL </a:t>
            </a:r>
            <a:r>
              <a:rPr lang="ja-JP" altLang="en-US" sz="1050" b="1">
                <a:solidFill>
                  <a:schemeClr val="bg1"/>
                </a:solidFill>
                <a:latin typeface="Meiryo" charset="-128"/>
                <a:ea typeface="Meiryo" charset="-128"/>
                <a:cs typeface="Meiryo" charset="-128"/>
              </a:rPr>
              <a:t>を設定できます。</a:t>
            </a:r>
          </a:p>
        </p:txBody>
      </p:sp>
      <p:sp>
        <p:nvSpPr>
          <p:cNvPr id="52" name="コンテンツ プレースホルダー 4"/>
          <p:cNvSpPr txBox="1">
            <a:spLocks/>
          </p:cNvSpPr>
          <p:nvPr/>
        </p:nvSpPr>
        <p:spPr>
          <a:xfrm>
            <a:off x="4333673" y="1723635"/>
            <a:ext cx="1783426" cy="216000"/>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buNone/>
            </a:pPr>
            <a:r>
              <a:rPr lang="ja-JP" altLang="en-US" sz="1050" b="1">
                <a:solidFill>
                  <a:schemeClr val="bg1"/>
                </a:solidFill>
                <a:latin typeface="Meiryo" charset="-128"/>
                <a:ea typeface="Meiryo" charset="-128"/>
                <a:cs typeface="Meiryo" charset="-128"/>
              </a:rPr>
              <a:t>更新履歴を管理できます。</a:t>
            </a:r>
          </a:p>
        </p:txBody>
      </p:sp>
      <p:sp>
        <p:nvSpPr>
          <p:cNvPr id="53" name="コンテンツ プレースホルダー 4"/>
          <p:cNvSpPr txBox="1">
            <a:spLocks/>
          </p:cNvSpPr>
          <p:nvPr/>
        </p:nvSpPr>
        <p:spPr>
          <a:xfrm>
            <a:off x="4333673" y="4699375"/>
            <a:ext cx="1878693" cy="216000"/>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buNone/>
            </a:pPr>
            <a:r>
              <a:rPr lang="ja-JP" altLang="en-US" sz="1050" b="1">
                <a:solidFill>
                  <a:schemeClr val="bg1"/>
                </a:solidFill>
                <a:latin typeface="Meiryo" charset="-128"/>
                <a:ea typeface="Meiryo" charset="-128"/>
                <a:cs typeface="Meiryo" charset="-128"/>
              </a:rPr>
              <a:t>カテゴリの設定ができます。</a:t>
            </a:r>
          </a:p>
        </p:txBody>
      </p:sp>
      <p:sp>
        <p:nvSpPr>
          <p:cNvPr id="54" name="コンテンツ プレースホルダー 4"/>
          <p:cNvSpPr txBox="1">
            <a:spLocks/>
          </p:cNvSpPr>
          <p:nvPr/>
        </p:nvSpPr>
        <p:spPr>
          <a:xfrm>
            <a:off x="4333673" y="5638580"/>
            <a:ext cx="2404910" cy="418927"/>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buNone/>
            </a:pPr>
            <a:r>
              <a:rPr lang="en-US" altLang="ja-JP" sz="1050" b="1">
                <a:solidFill>
                  <a:schemeClr val="bg1"/>
                </a:solidFill>
                <a:latin typeface="Meiryo" charset="-128"/>
                <a:ea typeface="Meiryo" charset="-128"/>
                <a:cs typeface="Meiryo" charset="-128"/>
              </a:rPr>
              <a:t>CMS </a:t>
            </a:r>
            <a:r>
              <a:rPr lang="ja-JP" altLang="en-US" sz="1050" b="1">
                <a:solidFill>
                  <a:schemeClr val="bg1"/>
                </a:solidFill>
                <a:latin typeface="Meiryo" charset="-128"/>
                <a:ea typeface="Meiryo" charset="-128"/>
                <a:cs typeface="Meiryo" charset="-128"/>
              </a:rPr>
              <a:t>管理者以外でもプレビュー確認する</a:t>
            </a:r>
            <a:r>
              <a:rPr lang="en-US" altLang="ja-JP" sz="1050" b="1">
                <a:solidFill>
                  <a:schemeClr val="bg1"/>
                </a:solidFill>
                <a:latin typeface="Meiryo" charset="-128"/>
                <a:ea typeface="Meiryo" charset="-128"/>
                <a:cs typeface="Meiryo" charset="-128"/>
              </a:rPr>
              <a:t> URL </a:t>
            </a:r>
            <a:r>
              <a:rPr lang="ja-JP" altLang="en-US" sz="1050" b="1">
                <a:solidFill>
                  <a:schemeClr val="bg1"/>
                </a:solidFill>
                <a:latin typeface="Meiryo" charset="-128"/>
                <a:ea typeface="Meiryo" charset="-128"/>
                <a:cs typeface="Meiryo" charset="-128"/>
              </a:rPr>
              <a:t>を発行できます。</a:t>
            </a:r>
          </a:p>
        </p:txBody>
      </p:sp>
      <p:sp>
        <p:nvSpPr>
          <p:cNvPr id="26" name="正方形/長方形 25">
            <a:extLst>
              <a:ext uri="{FF2B5EF4-FFF2-40B4-BE49-F238E27FC236}">
                <a16:creationId xmlns:a16="http://schemas.microsoft.com/office/drawing/2014/main" id="{3B7101B0-5AC2-E543-8B32-39B28C85FEDD}"/>
              </a:ext>
            </a:extLst>
          </p:cNvPr>
          <p:cNvSpPr/>
          <p:nvPr/>
        </p:nvSpPr>
        <p:spPr>
          <a:xfrm>
            <a:off x="3765531" y="2085449"/>
            <a:ext cx="721992" cy="808252"/>
          </a:xfrm>
          <a:prstGeom prst="rect">
            <a:avLst/>
          </a:prstGeom>
          <a:noFill/>
          <a:ln w="25400">
            <a:solidFill>
              <a:srgbClr val="FF4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Regular"/>
            </a:endParaRPr>
          </a:p>
        </p:txBody>
      </p:sp>
      <p:sp>
        <p:nvSpPr>
          <p:cNvPr id="27" name="コンテンツ プレースホルダー 4">
            <a:extLst>
              <a:ext uri="{FF2B5EF4-FFF2-40B4-BE49-F238E27FC236}">
                <a16:creationId xmlns:a16="http://schemas.microsoft.com/office/drawing/2014/main" id="{4BA317EF-762A-7C4C-9D86-DFF56875C72F}"/>
              </a:ext>
            </a:extLst>
          </p:cNvPr>
          <p:cNvSpPr txBox="1">
            <a:spLocks/>
          </p:cNvSpPr>
          <p:nvPr/>
        </p:nvSpPr>
        <p:spPr>
          <a:xfrm>
            <a:off x="4333673" y="2183046"/>
            <a:ext cx="1563746" cy="465832"/>
          </a:xfrm>
          <a:prstGeom prst="rect">
            <a:avLst/>
          </a:prstGeom>
          <a:solidFill>
            <a:srgbClr val="971214"/>
          </a:solidFill>
          <a:ln>
            <a:noFill/>
          </a:ln>
        </p:spPr>
        <p:txBody>
          <a:bodyPr vert="horz" lIns="91440" tIns="72000" rIns="91440" bIns="45720" rtlCol="0" anchor="ctr">
            <a:noAutofit/>
          </a:bodyPr>
          <a:lstStyle>
            <a:lvl1pPr marL="228600" indent="-228600" algn="l" defTabSz="914400" rtl="0" eaLnBrk="1" latinLnBrk="0" hangingPunct="1">
              <a:lnSpc>
                <a:spcPct val="90000"/>
              </a:lnSpc>
              <a:spcBef>
                <a:spcPts val="1000"/>
              </a:spcBef>
              <a:buFont typeface="Arial"/>
              <a:buChar char="•"/>
              <a:defRPr kumimoji="1" sz="2800" b="0" i="0" kern="1200">
                <a:solidFill>
                  <a:schemeClr val="tx1"/>
                </a:solidFill>
                <a:latin typeface="Hiragino Kaku Gothic ProN W3" charset="-128"/>
                <a:ea typeface="Hiragino Kaku Gothic ProN W3" charset="-128"/>
                <a:cs typeface="Hiragino Kaku Gothic ProN W3" charset="-128"/>
              </a:defRPr>
            </a:lvl1pPr>
            <a:lvl2pPr marL="685800" indent="-228600" algn="l" defTabSz="914400" rtl="0" eaLnBrk="1" latinLnBrk="0" hangingPunct="1">
              <a:lnSpc>
                <a:spcPct val="90000"/>
              </a:lnSpc>
              <a:spcBef>
                <a:spcPts val="500"/>
              </a:spcBef>
              <a:buFont typeface="Arial"/>
              <a:buChar char="•"/>
              <a:defRPr kumimoji="1" sz="2400" b="0" i="0" kern="1200">
                <a:solidFill>
                  <a:schemeClr val="tx1"/>
                </a:solidFill>
                <a:latin typeface="Hiragino Kaku Gothic ProN W3" charset="-128"/>
                <a:ea typeface="Hiragino Kaku Gothic ProN W3" charset="-128"/>
                <a:cs typeface="Hiragino Kaku Gothic ProN W3" charset="-128"/>
              </a:defRPr>
            </a:lvl2pPr>
            <a:lvl3pPr marL="1143000" indent="-228600" algn="l" defTabSz="914400" rtl="0" eaLnBrk="1" latinLnBrk="0" hangingPunct="1">
              <a:lnSpc>
                <a:spcPct val="90000"/>
              </a:lnSpc>
              <a:spcBef>
                <a:spcPts val="500"/>
              </a:spcBef>
              <a:buFont typeface="Arial"/>
              <a:buChar char="•"/>
              <a:defRPr kumimoji="1" sz="2000" b="0" i="0" kern="1200">
                <a:solidFill>
                  <a:schemeClr val="tx1"/>
                </a:solidFill>
                <a:latin typeface="Hiragino Kaku Gothic ProN W3" charset="-128"/>
                <a:ea typeface="Hiragino Kaku Gothic ProN W3" charset="-128"/>
                <a:cs typeface="Hiragino Kaku Gothic ProN W3" charset="-128"/>
              </a:defRPr>
            </a:lvl3pPr>
            <a:lvl4pPr marL="16002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4pPr>
            <a:lvl5pPr marL="2057400" indent="-228600" algn="l" defTabSz="914400" rtl="0" eaLnBrk="1" latinLnBrk="0" hangingPunct="1">
              <a:lnSpc>
                <a:spcPct val="90000"/>
              </a:lnSpc>
              <a:spcBef>
                <a:spcPts val="500"/>
              </a:spcBef>
              <a:buFont typeface="Arial"/>
              <a:buChar char="•"/>
              <a:defRPr kumimoji="1" sz="1800" b="0" i="0" kern="1200">
                <a:solidFill>
                  <a:schemeClr val="tx1"/>
                </a:solidFill>
                <a:latin typeface="Hiragino Kaku Gothic ProN W3" charset="-128"/>
                <a:ea typeface="Hiragino Kaku Gothic ProN W3" charset="-128"/>
                <a:cs typeface="Hiragino Kaku Gothic ProN W3" charset="-128"/>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1050" b="1">
                <a:solidFill>
                  <a:schemeClr val="bg1"/>
                </a:solidFill>
                <a:latin typeface="Meiryo" charset="-128"/>
                <a:ea typeface="Meiryo" charset="-128"/>
                <a:cs typeface="Meiryo" charset="-128"/>
              </a:rPr>
              <a:t>アクセシビリティ</a:t>
            </a:r>
            <a:endParaRPr lang="en-US" altLang="ja-JP" sz="1050" b="1">
              <a:solidFill>
                <a:schemeClr val="bg1"/>
              </a:solidFill>
              <a:latin typeface="Meiryo" charset="-128"/>
              <a:ea typeface="Meiryo" charset="-128"/>
              <a:cs typeface="Meiryo" charset="-128"/>
            </a:endParaRPr>
          </a:p>
          <a:p>
            <a:pPr marL="0" indent="0">
              <a:lnSpc>
                <a:spcPct val="100000"/>
              </a:lnSpc>
              <a:spcBef>
                <a:spcPts val="0"/>
              </a:spcBef>
              <a:buNone/>
            </a:pPr>
            <a:r>
              <a:rPr lang="ja-JP" altLang="en-US" sz="1050" b="1">
                <a:solidFill>
                  <a:schemeClr val="bg1"/>
                </a:solidFill>
                <a:latin typeface="Meiryo" charset="-128"/>
                <a:ea typeface="Meiryo" charset="-128"/>
                <a:cs typeface="Meiryo" charset="-128"/>
              </a:rPr>
              <a:t>支援ツール</a:t>
            </a:r>
          </a:p>
        </p:txBody>
      </p:sp>
    </p:spTree>
    <p:extLst>
      <p:ext uri="{BB962C8B-B14F-4D97-AF65-F5344CB8AC3E}">
        <p14:creationId xmlns:p14="http://schemas.microsoft.com/office/powerpoint/2010/main" val="7749057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044F1036-968B-444E-BD2C-74644B641398}" vid="{2BCFAA7C-90C2-8349-9D37-1DAAF74E3D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TotalTime>
  <Words>5039</Words>
  <Application>Microsoft Macintosh PowerPoint</Application>
  <PresentationFormat>A4 210 x 297 mm</PresentationFormat>
  <Paragraphs>652</Paragraphs>
  <Slides>55</Slides>
  <Notes>55</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55</vt:i4>
      </vt:variant>
    </vt:vector>
  </HeadingPairs>
  <TitlesOfParts>
    <vt:vector size="63" baseType="lpstr">
      <vt:lpstr>Meiryo Regular</vt:lpstr>
      <vt:lpstr>TBUDGothic Std R</vt:lpstr>
      <vt:lpstr>Meiryo</vt:lpstr>
      <vt:lpstr>Meiryo</vt:lpstr>
      <vt:lpstr>游ゴシック</vt:lpstr>
      <vt:lpstr>Arial</vt:lpstr>
      <vt:lpstr>Calibri</vt:lpstr>
      <vt:lpstr>Office テーマ</vt:lpstr>
      <vt:lpstr>提案用資料</vt:lpstr>
      <vt:lpstr>PowerCMS について</vt:lpstr>
      <vt:lpstr>PowerCMSとは</vt:lpstr>
      <vt:lpstr>PowerCMSとは</vt:lpstr>
      <vt:lpstr>PowerCMSとは</vt:lpstr>
      <vt:lpstr>PowerCMSとは</vt:lpstr>
      <vt:lpstr>PowerCMSとは</vt:lpstr>
      <vt:lpstr>PowerCMS 6 画面イメージ</vt:lpstr>
      <vt:lpstr>PowerCMS 6 お知らせ記事作成例</vt:lpstr>
      <vt:lpstr>PowerCMS 6 の新機能</vt:lpstr>
      <vt:lpstr>フィールドブロックビルダー</vt:lpstr>
      <vt:lpstr>管理画面サインイン時の二要素認証</vt:lpstr>
      <vt:lpstr>との連携</vt:lpstr>
      <vt:lpstr>LINE 投稿機能</vt:lpstr>
      <vt:lpstr>パスワード変更の強制、最終サインイン日時の記録</vt:lpstr>
      <vt:lpstr>指定URLからのインポート</vt:lpstr>
      <vt:lpstr>運用を補助する機能の追加</vt:lpstr>
      <vt:lpstr>コンテンツ作成、入力補助</vt:lpstr>
      <vt:lpstr>もっと便利に、もっとやさしく。 PowerCMS のさまざまな機能</vt:lpstr>
      <vt:lpstr>管理画面デザイン</vt:lpstr>
      <vt:lpstr>アクセシビリティ支援ツール PowerCMS 8341</vt:lpstr>
      <vt:lpstr>マーケティングツール VisitorAnalytics①</vt:lpstr>
      <vt:lpstr>ビジター解析とメルマガ機能</vt:lpstr>
      <vt:lpstr>メール配信機能</vt:lpstr>
      <vt:lpstr>レコメンド機能</vt:lpstr>
      <vt:lpstr>AI を使った画像解析による代替テキスト提案機能</vt:lpstr>
      <vt:lpstr>キーワード抽出機能</vt:lpstr>
      <vt:lpstr>カスタムフィールド翻訳機能</vt:lpstr>
      <vt:lpstr>強力なデベロッパーツール</vt:lpstr>
      <vt:lpstr>リッチテキストエディタ</vt:lpstr>
      <vt:lpstr>ドラッグ＆ドロップで自由自在</vt:lpstr>
      <vt:lpstr>HTML インポート</vt:lpstr>
      <vt:lpstr>URL インポート</vt:lpstr>
      <vt:lpstr>カスタムフィールド（スニペット・カスタムフィールド）</vt:lpstr>
      <vt:lpstr>カスタムオブジェクト</vt:lpstr>
      <vt:lpstr>テンプレート・セレクタ</vt:lpstr>
      <vt:lpstr>階層管理・ソート順指定</vt:lpstr>
      <vt:lpstr>時限公開機能・ステージングサーバー（公開サーバー）連携 ①</vt:lpstr>
      <vt:lpstr>時限公開機能・ステージングサーバー（公開サーバー）連携 ②</vt:lpstr>
      <vt:lpstr>作業役割・権限分担機能</vt:lpstr>
      <vt:lpstr>承認ワークフロー</vt:lpstr>
      <vt:lpstr>エンタープライズサーチ</vt:lpstr>
      <vt:lpstr>フォーム機能</vt:lpstr>
      <vt:lpstr>リビジョン管理</vt:lpstr>
      <vt:lpstr>リンクチェッカ・アクセシビリティ品質の確保</vt:lpstr>
      <vt:lpstr>製品概要</vt:lpstr>
      <vt:lpstr>動作環境①</vt:lpstr>
      <vt:lpstr>動作環境②</vt:lpstr>
      <vt:lpstr>動作環境③</vt:lpstr>
      <vt:lpstr>動作環境③</vt:lpstr>
      <vt:lpstr>動作環境④</vt:lpstr>
      <vt:lpstr>PowerCMSクラウド</vt:lpstr>
      <vt:lpstr>PowerCMS導入実績</vt:lpstr>
      <vt:lpstr>アルファサードのサービス</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PowerCMSのご提案</dc:title>
  <dc:subject/>
  <dc:creator/>
  <cp:keywords/>
  <dc:description/>
  <cp:lastModifiedBy>佐藤 ちよ</cp:lastModifiedBy>
  <cp:revision>3</cp:revision>
  <cp:lastPrinted>2022-05-16T05:32:34Z</cp:lastPrinted>
  <dcterms:created xsi:type="dcterms:W3CDTF">2017-03-02T00:42:16Z</dcterms:created>
  <dcterms:modified xsi:type="dcterms:W3CDTF">2022-06-14T08:23:57Z</dcterms:modified>
  <cp:category/>
</cp:coreProperties>
</file>